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64" r:id="rId2"/>
    <p:sldId id="306" r:id="rId3"/>
    <p:sldId id="331" r:id="rId4"/>
    <p:sldId id="278" r:id="rId5"/>
    <p:sldId id="270" r:id="rId6"/>
    <p:sldId id="347" r:id="rId7"/>
    <p:sldId id="345" r:id="rId8"/>
    <p:sldId id="271" r:id="rId9"/>
    <p:sldId id="346" r:id="rId10"/>
    <p:sldId id="309" r:id="rId11"/>
    <p:sldId id="274" r:id="rId12"/>
    <p:sldId id="277" r:id="rId13"/>
    <p:sldId id="332" r:id="rId14"/>
    <p:sldId id="282" r:id="rId15"/>
    <p:sldId id="342" r:id="rId16"/>
    <p:sldId id="343" r:id="rId17"/>
    <p:sldId id="335" r:id="rId18"/>
    <p:sldId id="336" r:id="rId19"/>
    <p:sldId id="305" r:id="rId20"/>
    <p:sldId id="318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4"/>
    <p:restoredTop sz="86364"/>
  </p:normalViewPr>
  <p:slideViewPr>
    <p:cSldViewPr snapToGrid="0" snapToObjects="1">
      <p:cViewPr varScale="1">
        <p:scale>
          <a:sx n="65" d="100"/>
          <a:sy n="65" d="100"/>
        </p:scale>
        <p:origin x="216" y="-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2544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al__ma_Sayfas_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3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9534867442559E-2"/>
          <c:y val="3.9101419526117898E-2"/>
          <c:w val="0.91126143399673498"/>
          <c:h val="0.50372745690922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Erasmustern</c:v>
                </c:pt>
                <c:pt idx="1">
                  <c:v>Erasmus Internship Mobility</c:v>
                </c:pt>
                <c:pt idx="2">
                  <c:v>Erasmus Study Mobility</c:v>
                </c:pt>
                <c:pt idx="3">
                  <c:v>Teaching Staff Mobility</c:v>
                </c:pt>
                <c:pt idx="4">
                  <c:v>Training Staff Mobility</c:v>
                </c:pt>
                <c:pt idx="5">
                  <c:v>Exchange</c:v>
                </c:pt>
                <c:pt idx="6">
                  <c:v>Erasmustern Training Staff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103</c:v>
                </c:pt>
                <c:pt idx="1">
                  <c:v>82</c:v>
                </c:pt>
                <c:pt idx="2">
                  <c:v>55</c:v>
                </c:pt>
                <c:pt idx="3">
                  <c:v>21</c:v>
                </c:pt>
                <c:pt idx="4">
                  <c:v>19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B9-EC4B-85AB-05B1381F42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2246648"/>
        <c:axId val="-2062245752"/>
      </c:barChart>
      <c:catAx>
        <c:axId val="-2062246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062245752"/>
        <c:crosses val="autoZero"/>
        <c:auto val="1"/>
        <c:lblAlgn val="ctr"/>
        <c:lblOffset val="100"/>
        <c:noMultiLvlLbl val="0"/>
      </c:catAx>
      <c:valAx>
        <c:axId val="-2062245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62246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Architecture</c:v>
                </c:pt>
                <c:pt idx="1">
                  <c:v>Business Ad.</c:v>
                </c:pt>
                <c:pt idx="2">
                  <c:v>Civil Eng.</c:v>
                </c:pt>
                <c:pt idx="3">
                  <c:v>Computer Eng.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7E-F544-8ACB-CC508BD38F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Architecture</c:v>
                </c:pt>
                <c:pt idx="1">
                  <c:v>Business Ad.</c:v>
                </c:pt>
                <c:pt idx="2">
                  <c:v>Civil Eng.</c:v>
                </c:pt>
                <c:pt idx="3">
                  <c:v>Computer Eng.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7E-F544-8ACB-CC508BD38F2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Architecture</c:v>
                </c:pt>
                <c:pt idx="1">
                  <c:v>Business Ad.</c:v>
                </c:pt>
                <c:pt idx="2">
                  <c:v>Civil Eng.</c:v>
                </c:pt>
                <c:pt idx="3">
                  <c:v>Computer Eng.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7E-F544-8ACB-CC508BD38F2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Architecture</c:v>
                </c:pt>
                <c:pt idx="1">
                  <c:v>Business Ad.</c:v>
                </c:pt>
                <c:pt idx="2">
                  <c:v>Civil Eng.</c:v>
                </c:pt>
                <c:pt idx="3">
                  <c:v>Computer Eng.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2">
                  <c:v>4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7E-F544-8ACB-CC508BD38F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axId val="-2100526568"/>
        <c:axId val="-2059316648"/>
      </c:barChart>
      <c:catAx>
        <c:axId val="-2100526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059316648"/>
        <c:crosses val="autoZero"/>
        <c:auto val="1"/>
        <c:lblAlgn val="ctr"/>
        <c:lblOffset val="100"/>
        <c:noMultiLvlLbl val="0"/>
      </c:catAx>
      <c:valAx>
        <c:axId val="-2059316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10052656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EEE</c:v>
                </c:pt>
                <c:pt idx="1">
                  <c:v>Industrial Eng.</c:v>
                </c:pt>
                <c:pt idx="2">
                  <c:v>Mechanical Eng.</c:v>
                </c:pt>
                <c:pt idx="3">
                  <c:v>Molecular Biology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E4-734B-974F-414BFB57F4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EEE</c:v>
                </c:pt>
                <c:pt idx="1">
                  <c:v>Industrial Eng.</c:v>
                </c:pt>
                <c:pt idx="2">
                  <c:v>Mechanical Eng.</c:v>
                </c:pt>
                <c:pt idx="3">
                  <c:v>Molecular Biology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11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E4-734B-974F-414BFB57F42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EEE</c:v>
                </c:pt>
                <c:pt idx="1">
                  <c:v>Industrial Eng.</c:v>
                </c:pt>
                <c:pt idx="2">
                  <c:v>Mechanical Eng.</c:v>
                </c:pt>
                <c:pt idx="3">
                  <c:v>Molecular Biology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E4-734B-974F-414BFB57F42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EEE</c:v>
                </c:pt>
                <c:pt idx="1">
                  <c:v>Industrial Eng.</c:v>
                </c:pt>
                <c:pt idx="2">
                  <c:v>Mechanical Eng.</c:v>
                </c:pt>
                <c:pt idx="3">
                  <c:v>Molecular Biology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8</c:v>
                </c:pt>
                <c:pt idx="1">
                  <c:v>1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2-C748-9332-484BDC9158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axId val="-2095115992"/>
        <c:axId val="-2058271512"/>
      </c:barChart>
      <c:catAx>
        <c:axId val="-2095115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058271512"/>
        <c:crosses val="autoZero"/>
        <c:auto val="1"/>
        <c:lblAlgn val="ctr"/>
        <c:lblOffset val="100"/>
        <c:noMultiLvlLbl val="0"/>
      </c:catAx>
      <c:valAx>
        <c:axId val="-2058271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09511599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Erasmus Study Mobility</c:v>
                </c:pt>
                <c:pt idx="1">
                  <c:v>Erasmus Internship Mobility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DC-944D-8398-7086D581FB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3940392"/>
        <c:axId val="-2123570024"/>
      </c:barChart>
      <c:catAx>
        <c:axId val="-2123940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23570024"/>
        <c:crosses val="autoZero"/>
        <c:auto val="1"/>
        <c:lblAlgn val="ctr"/>
        <c:lblOffset val="100"/>
        <c:noMultiLvlLbl val="0"/>
      </c:catAx>
      <c:valAx>
        <c:axId val="-2123570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40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4E0724-EB98-F64E-9851-17A1FF45E8CD}" type="doc">
      <dgm:prSet loTypeId="urn:microsoft.com/office/officeart/2009/3/layout/StepUpProcess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DC54DC0-31E4-264F-9E6D-2241532D45D1}">
      <dgm:prSet/>
      <dgm:spPr/>
      <dgm:t>
        <a:bodyPr/>
        <a:lstStyle/>
        <a:p>
          <a:pPr rtl="0"/>
          <a:r>
            <a:rPr lang="en-US" dirty="0"/>
            <a:t>Applications</a:t>
          </a:r>
        </a:p>
      </dgm:t>
    </dgm:pt>
    <dgm:pt modelId="{4F3DF104-E727-F24A-A5DE-7BAEB6CE6E6F}" type="parTrans" cxnId="{98918AEF-822D-2C4C-A9D1-4B43DCBA2C60}">
      <dgm:prSet/>
      <dgm:spPr/>
      <dgm:t>
        <a:bodyPr/>
        <a:lstStyle/>
        <a:p>
          <a:endParaRPr lang="en-US"/>
        </a:p>
      </dgm:t>
    </dgm:pt>
    <dgm:pt modelId="{D090C533-A119-9647-A966-F74EF09E6441}" type="sibTrans" cxnId="{98918AEF-822D-2C4C-A9D1-4B43DCBA2C60}">
      <dgm:prSet/>
      <dgm:spPr/>
      <dgm:t>
        <a:bodyPr/>
        <a:lstStyle/>
        <a:p>
          <a:endParaRPr lang="en-US"/>
        </a:p>
      </dgm:t>
    </dgm:pt>
    <dgm:pt modelId="{E0E5C178-C5C0-5C47-9CE9-457FD0E4579F}">
      <dgm:prSet/>
      <dgm:spPr/>
      <dgm:t>
        <a:bodyPr/>
        <a:lstStyle/>
        <a:p>
          <a:pPr rtl="0"/>
          <a:r>
            <a:rPr lang="en-US" dirty="0"/>
            <a:t>Announcement of nominations</a:t>
          </a:r>
        </a:p>
      </dgm:t>
    </dgm:pt>
    <dgm:pt modelId="{7049807E-142A-174F-889F-5DA904509CAB}" type="parTrans" cxnId="{F91925D7-2F27-954D-A871-A1E588EA2208}">
      <dgm:prSet/>
      <dgm:spPr/>
      <dgm:t>
        <a:bodyPr/>
        <a:lstStyle/>
        <a:p>
          <a:endParaRPr lang="en-US"/>
        </a:p>
      </dgm:t>
    </dgm:pt>
    <dgm:pt modelId="{A7B5CE1F-5962-064B-8FCA-CA56147B9C69}" type="sibTrans" cxnId="{F91925D7-2F27-954D-A871-A1E588EA2208}">
      <dgm:prSet/>
      <dgm:spPr/>
      <dgm:t>
        <a:bodyPr/>
        <a:lstStyle/>
        <a:p>
          <a:endParaRPr lang="en-US"/>
        </a:p>
      </dgm:t>
    </dgm:pt>
    <dgm:pt modelId="{ADF41C3D-C15C-C943-A513-93231F41F7E3}">
      <dgm:prSet/>
      <dgm:spPr/>
      <dgm:t>
        <a:bodyPr/>
        <a:lstStyle/>
        <a:p>
          <a:pPr rtl="0"/>
          <a:r>
            <a:rPr lang="en-US" dirty="0"/>
            <a:t>Erasmus Exam</a:t>
          </a:r>
        </a:p>
      </dgm:t>
    </dgm:pt>
    <dgm:pt modelId="{58326740-33A8-9546-9375-26816878657C}" type="parTrans" cxnId="{FEA4839F-91CB-4641-8BD2-08C424817D03}">
      <dgm:prSet/>
      <dgm:spPr/>
      <dgm:t>
        <a:bodyPr/>
        <a:lstStyle/>
        <a:p>
          <a:endParaRPr lang="en-US"/>
        </a:p>
      </dgm:t>
    </dgm:pt>
    <dgm:pt modelId="{DE5817D5-7FF0-E24B-A2C6-DD2424FED027}" type="sibTrans" cxnId="{FEA4839F-91CB-4641-8BD2-08C424817D03}">
      <dgm:prSet/>
      <dgm:spPr/>
      <dgm:t>
        <a:bodyPr/>
        <a:lstStyle/>
        <a:p>
          <a:endParaRPr lang="en-US"/>
        </a:p>
      </dgm:t>
    </dgm:pt>
    <dgm:pt modelId="{C1384839-8B37-694C-BFD3-91EADDEDE093}">
      <dgm:prSet/>
      <dgm:spPr/>
      <dgm:t>
        <a:bodyPr/>
        <a:lstStyle/>
        <a:p>
          <a:pPr rtl="0"/>
          <a:r>
            <a:rPr lang="en-US" dirty="0"/>
            <a:t>% 50 GPA x % 50 Exam results</a:t>
          </a:r>
        </a:p>
      </dgm:t>
    </dgm:pt>
    <dgm:pt modelId="{CC565324-B72B-C946-8DB4-30345A86F5FE}" type="parTrans" cxnId="{275E5580-1EFC-6547-954F-E300FFB73A66}">
      <dgm:prSet/>
      <dgm:spPr/>
      <dgm:t>
        <a:bodyPr/>
        <a:lstStyle/>
        <a:p>
          <a:endParaRPr lang="en-US"/>
        </a:p>
      </dgm:t>
    </dgm:pt>
    <dgm:pt modelId="{C8CA5D8F-E94D-1B49-8D1D-7EB43332073B}" type="sibTrans" cxnId="{275E5580-1EFC-6547-954F-E300FFB73A66}">
      <dgm:prSet/>
      <dgm:spPr/>
      <dgm:t>
        <a:bodyPr/>
        <a:lstStyle/>
        <a:p>
          <a:endParaRPr lang="en-US"/>
        </a:p>
      </dgm:t>
    </dgm:pt>
    <dgm:pt modelId="{538EA000-59D7-6B47-B0E8-F1F4A75C723A}">
      <dgm:prSet/>
      <dgm:spPr/>
      <dgm:t>
        <a:bodyPr/>
        <a:lstStyle/>
        <a:p>
          <a:pPr rtl="0"/>
          <a:r>
            <a:rPr lang="en-US" dirty="0"/>
            <a:t>Call</a:t>
          </a:r>
        </a:p>
      </dgm:t>
    </dgm:pt>
    <dgm:pt modelId="{BE0D7228-2DB4-4649-8804-84C702E1761A}" type="parTrans" cxnId="{4F6E709A-EEC6-024B-9948-3FD51CEA9D8A}">
      <dgm:prSet/>
      <dgm:spPr/>
      <dgm:t>
        <a:bodyPr/>
        <a:lstStyle/>
        <a:p>
          <a:endParaRPr lang="en-US"/>
        </a:p>
      </dgm:t>
    </dgm:pt>
    <dgm:pt modelId="{C81BDE2E-9049-1247-9504-ADC28BE7EFCB}" type="sibTrans" cxnId="{4F6E709A-EEC6-024B-9948-3FD51CEA9D8A}">
      <dgm:prSet/>
      <dgm:spPr/>
      <dgm:t>
        <a:bodyPr/>
        <a:lstStyle/>
        <a:p>
          <a:endParaRPr lang="en-US"/>
        </a:p>
      </dgm:t>
    </dgm:pt>
    <dgm:pt modelId="{5143A610-DE69-924C-8533-B5CEB6F1B0D9}">
      <dgm:prSet/>
      <dgm:spPr/>
      <dgm:t>
        <a:bodyPr/>
        <a:lstStyle/>
        <a:p>
          <a:pPr rtl="0"/>
          <a:r>
            <a:rPr lang="en-US" dirty="0"/>
            <a:t>Choosing Internship or study mobility</a:t>
          </a:r>
        </a:p>
      </dgm:t>
    </dgm:pt>
    <dgm:pt modelId="{665CA56F-A488-FB4A-828B-C7C703F39B46}" type="parTrans" cxnId="{997A9BAA-F449-5040-BF3D-C483284A6A5A}">
      <dgm:prSet/>
      <dgm:spPr/>
      <dgm:t>
        <a:bodyPr/>
        <a:lstStyle/>
        <a:p>
          <a:endParaRPr lang="en-US"/>
        </a:p>
      </dgm:t>
    </dgm:pt>
    <dgm:pt modelId="{E2C2D043-4835-EB43-9D9A-F2E23DB0761E}" type="sibTrans" cxnId="{997A9BAA-F449-5040-BF3D-C483284A6A5A}">
      <dgm:prSet/>
      <dgm:spPr/>
      <dgm:t>
        <a:bodyPr/>
        <a:lstStyle/>
        <a:p>
          <a:endParaRPr lang="en-US"/>
        </a:p>
      </dgm:t>
    </dgm:pt>
    <dgm:pt modelId="{22500884-6D29-0E43-8DEF-6A7BF7FB9775}" type="pres">
      <dgm:prSet presAssocID="{024E0724-EB98-F64E-9851-17A1FF45E8CD}" presName="rootnode" presStyleCnt="0">
        <dgm:presLayoutVars>
          <dgm:chMax/>
          <dgm:chPref/>
          <dgm:dir/>
          <dgm:animLvl val="lvl"/>
        </dgm:presLayoutVars>
      </dgm:prSet>
      <dgm:spPr/>
    </dgm:pt>
    <dgm:pt modelId="{743900D3-5012-094D-B9BB-B3B8DDE80B4D}" type="pres">
      <dgm:prSet presAssocID="{538EA000-59D7-6B47-B0E8-F1F4A75C723A}" presName="composite" presStyleCnt="0"/>
      <dgm:spPr/>
    </dgm:pt>
    <dgm:pt modelId="{4F62F951-96AF-4347-ADB3-9227A9172CB9}" type="pres">
      <dgm:prSet presAssocID="{538EA000-59D7-6B47-B0E8-F1F4A75C723A}" presName="LShape" presStyleLbl="alignNode1" presStyleIdx="0" presStyleCnt="11"/>
      <dgm:spPr/>
    </dgm:pt>
    <dgm:pt modelId="{B7CF71A2-2D41-3D43-9F82-3E27C96B62A1}" type="pres">
      <dgm:prSet presAssocID="{538EA000-59D7-6B47-B0E8-F1F4A75C723A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37207C0B-7AF4-2140-B92E-E62BBB023EB8}" type="pres">
      <dgm:prSet presAssocID="{538EA000-59D7-6B47-B0E8-F1F4A75C723A}" presName="Triangle" presStyleLbl="alignNode1" presStyleIdx="1" presStyleCnt="11"/>
      <dgm:spPr/>
    </dgm:pt>
    <dgm:pt modelId="{9BF9045F-A527-8D4C-B6CF-BE3902D9F389}" type="pres">
      <dgm:prSet presAssocID="{C81BDE2E-9049-1247-9504-ADC28BE7EFCB}" presName="sibTrans" presStyleCnt="0"/>
      <dgm:spPr/>
    </dgm:pt>
    <dgm:pt modelId="{087B11C1-F54A-D846-B70B-EF634D50B0F0}" type="pres">
      <dgm:prSet presAssocID="{C81BDE2E-9049-1247-9504-ADC28BE7EFCB}" presName="space" presStyleCnt="0"/>
      <dgm:spPr/>
    </dgm:pt>
    <dgm:pt modelId="{511B5CF1-9E18-824C-A109-D56F98135F62}" type="pres">
      <dgm:prSet presAssocID="{CDC54DC0-31E4-264F-9E6D-2241532D45D1}" presName="composite" presStyleCnt="0"/>
      <dgm:spPr/>
    </dgm:pt>
    <dgm:pt modelId="{AA1E9C0B-E64E-8943-B163-4882F0961D5F}" type="pres">
      <dgm:prSet presAssocID="{CDC54DC0-31E4-264F-9E6D-2241532D45D1}" presName="LShape" presStyleLbl="alignNode1" presStyleIdx="2" presStyleCnt="11"/>
      <dgm:spPr/>
    </dgm:pt>
    <dgm:pt modelId="{E89806F8-A717-234D-9596-16034EBBCDD4}" type="pres">
      <dgm:prSet presAssocID="{CDC54DC0-31E4-264F-9E6D-2241532D45D1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364FF1B0-40E6-C349-A10D-AE9522DB6AF0}" type="pres">
      <dgm:prSet presAssocID="{CDC54DC0-31E4-264F-9E6D-2241532D45D1}" presName="Triangle" presStyleLbl="alignNode1" presStyleIdx="3" presStyleCnt="11"/>
      <dgm:spPr/>
    </dgm:pt>
    <dgm:pt modelId="{BB7B8208-6EAB-954D-9DB1-C1EEAFBAF6F2}" type="pres">
      <dgm:prSet presAssocID="{D090C533-A119-9647-A966-F74EF09E6441}" presName="sibTrans" presStyleCnt="0"/>
      <dgm:spPr/>
    </dgm:pt>
    <dgm:pt modelId="{CCA22B78-2E9B-CF44-814B-41324A2E6146}" type="pres">
      <dgm:prSet presAssocID="{D090C533-A119-9647-A966-F74EF09E6441}" presName="space" presStyleCnt="0"/>
      <dgm:spPr/>
    </dgm:pt>
    <dgm:pt modelId="{F6BFC330-DBA8-D440-B357-ACB55BD545D9}" type="pres">
      <dgm:prSet presAssocID="{ADF41C3D-C15C-C943-A513-93231F41F7E3}" presName="composite" presStyleCnt="0"/>
      <dgm:spPr/>
    </dgm:pt>
    <dgm:pt modelId="{F3067BF9-A862-C24A-BDBF-08AE95CA817A}" type="pres">
      <dgm:prSet presAssocID="{ADF41C3D-C15C-C943-A513-93231F41F7E3}" presName="LShape" presStyleLbl="alignNode1" presStyleIdx="4" presStyleCnt="11"/>
      <dgm:spPr/>
    </dgm:pt>
    <dgm:pt modelId="{7A7B892D-4574-FF40-AF6E-46951A20D8B9}" type="pres">
      <dgm:prSet presAssocID="{ADF41C3D-C15C-C943-A513-93231F41F7E3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6D7B86AC-E4F8-2147-8157-5618BBFA677E}" type="pres">
      <dgm:prSet presAssocID="{ADF41C3D-C15C-C943-A513-93231F41F7E3}" presName="Triangle" presStyleLbl="alignNode1" presStyleIdx="5" presStyleCnt="11"/>
      <dgm:spPr/>
    </dgm:pt>
    <dgm:pt modelId="{F753B745-4E66-2F49-B293-F063E57E30F2}" type="pres">
      <dgm:prSet presAssocID="{DE5817D5-7FF0-E24B-A2C6-DD2424FED027}" presName="sibTrans" presStyleCnt="0"/>
      <dgm:spPr/>
    </dgm:pt>
    <dgm:pt modelId="{DB54A141-3A9F-AC41-AB65-7767DBD1FEB7}" type="pres">
      <dgm:prSet presAssocID="{DE5817D5-7FF0-E24B-A2C6-DD2424FED027}" presName="space" presStyleCnt="0"/>
      <dgm:spPr/>
    </dgm:pt>
    <dgm:pt modelId="{963F8EA3-6E5E-664A-87A7-62DFA67FCF05}" type="pres">
      <dgm:prSet presAssocID="{C1384839-8B37-694C-BFD3-91EADDEDE093}" presName="composite" presStyleCnt="0"/>
      <dgm:spPr/>
    </dgm:pt>
    <dgm:pt modelId="{4E331F07-E159-4141-B4C2-578FEAB81207}" type="pres">
      <dgm:prSet presAssocID="{C1384839-8B37-694C-BFD3-91EADDEDE093}" presName="LShape" presStyleLbl="alignNode1" presStyleIdx="6" presStyleCnt="11"/>
      <dgm:spPr/>
    </dgm:pt>
    <dgm:pt modelId="{FC3656AA-5C80-5A43-A1B2-952F8BA17BF8}" type="pres">
      <dgm:prSet presAssocID="{C1384839-8B37-694C-BFD3-91EADDEDE093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ADD19610-27E7-ED4A-A31C-6A4DB7840F22}" type="pres">
      <dgm:prSet presAssocID="{C1384839-8B37-694C-BFD3-91EADDEDE093}" presName="Triangle" presStyleLbl="alignNode1" presStyleIdx="7" presStyleCnt="11"/>
      <dgm:spPr/>
    </dgm:pt>
    <dgm:pt modelId="{E74D6EB2-0197-6D49-BC3B-A039A332DB12}" type="pres">
      <dgm:prSet presAssocID="{C8CA5D8F-E94D-1B49-8D1D-7EB43332073B}" presName="sibTrans" presStyleCnt="0"/>
      <dgm:spPr/>
    </dgm:pt>
    <dgm:pt modelId="{ED192E35-BC52-E647-A29E-28F3505E33F3}" type="pres">
      <dgm:prSet presAssocID="{C8CA5D8F-E94D-1B49-8D1D-7EB43332073B}" presName="space" presStyleCnt="0"/>
      <dgm:spPr/>
    </dgm:pt>
    <dgm:pt modelId="{262558D0-BE2E-3648-82A8-9591139D0111}" type="pres">
      <dgm:prSet presAssocID="{E0E5C178-C5C0-5C47-9CE9-457FD0E4579F}" presName="composite" presStyleCnt="0"/>
      <dgm:spPr/>
    </dgm:pt>
    <dgm:pt modelId="{D2F8199C-8039-BD49-BE3E-BAD6FD19D31B}" type="pres">
      <dgm:prSet presAssocID="{E0E5C178-C5C0-5C47-9CE9-457FD0E4579F}" presName="LShape" presStyleLbl="alignNode1" presStyleIdx="8" presStyleCnt="11"/>
      <dgm:spPr/>
    </dgm:pt>
    <dgm:pt modelId="{D7202382-9EBB-3940-B158-69D0E8C0D846}" type="pres">
      <dgm:prSet presAssocID="{E0E5C178-C5C0-5C47-9CE9-457FD0E4579F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AB90E3FB-66CE-8E4C-B3C2-0E877718697C}" type="pres">
      <dgm:prSet presAssocID="{E0E5C178-C5C0-5C47-9CE9-457FD0E4579F}" presName="Triangle" presStyleLbl="alignNode1" presStyleIdx="9" presStyleCnt="11"/>
      <dgm:spPr/>
    </dgm:pt>
    <dgm:pt modelId="{BB2DEA28-78F4-FB45-A1F8-0C12E368576A}" type="pres">
      <dgm:prSet presAssocID="{A7B5CE1F-5962-064B-8FCA-CA56147B9C69}" presName="sibTrans" presStyleCnt="0"/>
      <dgm:spPr/>
    </dgm:pt>
    <dgm:pt modelId="{7037A3DF-FE90-C244-B178-52BD16E768A8}" type="pres">
      <dgm:prSet presAssocID="{A7B5CE1F-5962-064B-8FCA-CA56147B9C69}" presName="space" presStyleCnt="0"/>
      <dgm:spPr/>
    </dgm:pt>
    <dgm:pt modelId="{61EA1432-B53C-0F46-BA62-02B71C64257C}" type="pres">
      <dgm:prSet presAssocID="{5143A610-DE69-924C-8533-B5CEB6F1B0D9}" presName="composite" presStyleCnt="0"/>
      <dgm:spPr/>
    </dgm:pt>
    <dgm:pt modelId="{A2913133-B728-FA4E-8B3F-504B2EF0931C}" type="pres">
      <dgm:prSet presAssocID="{5143A610-DE69-924C-8533-B5CEB6F1B0D9}" presName="LShape" presStyleLbl="alignNode1" presStyleIdx="10" presStyleCnt="11"/>
      <dgm:spPr/>
    </dgm:pt>
    <dgm:pt modelId="{3FEAAB35-711D-E446-AC36-E5702DD61FE4}" type="pres">
      <dgm:prSet presAssocID="{5143A610-DE69-924C-8533-B5CEB6F1B0D9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6E4BEE0E-8FAF-8940-BD4D-AAE18F6B4442}" type="presOf" srcId="{5143A610-DE69-924C-8533-B5CEB6F1B0D9}" destId="{3FEAAB35-711D-E446-AC36-E5702DD61FE4}" srcOrd="0" destOrd="0" presId="urn:microsoft.com/office/officeart/2009/3/layout/StepUpProcess"/>
    <dgm:cxn modelId="{F0081A3E-4F54-7445-854C-DA7CBEF878B5}" type="presOf" srcId="{024E0724-EB98-F64E-9851-17A1FF45E8CD}" destId="{22500884-6D29-0E43-8DEF-6A7BF7FB9775}" srcOrd="0" destOrd="0" presId="urn:microsoft.com/office/officeart/2009/3/layout/StepUpProcess"/>
    <dgm:cxn modelId="{343A9168-C307-7248-8F31-5830742342FE}" type="presOf" srcId="{C1384839-8B37-694C-BFD3-91EADDEDE093}" destId="{FC3656AA-5C80-5A43-A1B2-952F8BA17BF8}" srcOrd="0" destOrd="0" presId="urn:microsoft.com/office/officeart/2009/3/layout/StepUpProcess"/>
    <dgm:cxn modelId="{74EA5E70-BFDC-B146-BD77-7F3F3D3464E6}" type="presOf" srcId="{538EA000-59D7-6B47-B0E8-F1F4A75C723A}" destId="{B7CF71A2-2D41-3D43-9F82-3E27C96B62A1}" srcOrd="0" destOrd="0" presId="urn:microsoft.com/office/officeart/2009/3/layout/StepUpProcess"/>
    <dgm:cxn modelId="{275E5580-1EFC-6547-954F-E300FFB73A66}" srcId="{024E0724-EB98-F64E-9851-17A1FF45E8CD}" destId="{C1384839-8B37-694C-BFD3-91EADDEDE093}" srcOrd="3" destOrd="0" parTransId="{CC565324-B72B-C946-8DB4-30345A86F5FE}" sibTransId="{C8CA5D8F-E94D-1B49-8D1D-7EB43332073B}"/>
    <dgm:cxn modelId="{55B79193-6AB9-1D43-B2B6-4D7267E0703C}" type="presOf" srcId="{ADF41C3D-C15C-C943-A513-93231F41F7E3}" destId="{7A7B892D-4574-FF40-AF6E-46951A20D8B9}" srcOrd="0" destOrd="0" presId="urn:microsoft.com/office/officeart/2009/3/layout/StepUpProcess"/>
    <dgm:cxn modelId="{4F6E709A-EEC6-024B-9948-3FD51CEA9D8A}" srcId="{024E0724-EB98-F64E-9851-17A1FF45E8CD}" destId="{538EA000-59D7-6B47-B0E8-F1F4A75C723A}" srcOrd="0" destOrd="0" parTransId="{BE0D7228-2DB4-4649-8804-84C702E1761A}" sibTransId="{C81BDE2E-9049-1247-9504-ADC28BE7EFCB}"/>
    <dgm:cxn modelId="{FEA4839F-91CB-4641-8BD2-08C424817D03}" srcId="{024E0724-EB98-F64E-9851-17A1FF45E8CD}" destId="{ADF41C3D-C15C-C943-A513-93231F41F7E3}" srcOrd="2" destOrd="0" parTransId="{58326740-33A8-9546-9375-26816878657C}" sibTransId="{DE5817D5-7FF0-E24B-A2C6-DD2424FED027}"/>
    <dgm:cxn modelId="{997A9BAA-F449-5040-BF3D-C483284A6A5A}" srcId="{024E0724-EB98-F64E-9851-17A1FF45E8CD}" destId="{5143A610-DE69-924C-8533-B5CEB6F1B0D9}" srcOrd="5" destOrd="0" parTransId="{665CA56F-A488-FB4A-828B-C7C703F39B46}" sibTransId="{E2C2D043-4835-EB43-9D9A-F2E23DB0761E}"/>
    <dgm:cxn modelId="{436AB9AC-241E-9A44-BFFA-0F25AA3FCC33}" type="presOf" srcId="{E0E5C178-C5C0-5C47-9CE9-457FD0E4579F}" destId="{D7202382-9EBB-3940-B158-69D0E8C0D846}" srcOrd="0" destOrd="0" presId="urn:microsoft.com/office/officeart/2009/3/layout/StepUpProcess"/>
    <dgm:cxn modelId="{F91925D7-2F27-954D-A871-A1E588EA2208}" srcId="{024E0724-EB98-F64E-9851-17A1FF45E8CD}" destId="{E0E5C178-C5C0-5C47-9CE9-457FD0E4579F}" srcOrd="4" destOrd="0" parTransId="{7049807E-142A-174F-889F-5DA904509CAB}" sibTransId="{A7B5CE1F-5962-064B-8FCA-CA56147B9C69}"/>
    <dgm:cxn modelId="{CD7CDFDA-AA95-2A4F-8C8F-A4922144C7CF}" type="presOf" srcId="{CDC54DC0-31E4-264F-9E6D-2241532D45D1}" destId="{E89806F8-A717-234D-9596-16034EBBCDD4}" srcOrd="0" destOrd="0" presId="urn:microsoft.com/office/officeart/2009/3/layout/StepUpProcess"/>
    <dgm:cxn modelId="{98918AEF-822D-2C4C-A9D1-4B43DCBA2C60}" srcId="{024E0724-EB98-F64E-9851-17A1FF45E8CD}" destId="{CDC54DC0-31E4-264F-9E6D-2241532D45D1}" srcOrd="1" destOrd="0" parTransId="{4F3DF104-E727-F24A-A5DE-7BAEB6CE6E6F}" sibTransId="{D090C533-A119-9647-A966-F74EF09E6441}"/>
    <dgm:cxn modelId="{8E4679B0-8F1A-B744-AB2E-35AE96E95F18}" type="presParOf" srcId="{22500884-6D29-0E43-8DEF-6A7BF7FB9775}" destId="{743900D3-5012-094D-B9BB-B3B8DDE80B4D}" srcOrd="0" destOrd="0" presId="urn:microsoft.com/office/officeart/2009/3/layout/StepUpProcess"/>
    <dgm:cxn modelId="{E6523DC4-E603-ED40-8321-864360A7D239}" type="presParOf" srcId="{743900D3-5012-094D-B9BB-B3B8DDE80B4D}" destId="{4F62F951-96AF-4347-ADB3-9227A9172CB9}" srcOrd="0" destOrd="0" presId="urn:microsoft.com/office/officeart/2009/3/layout/StepUpProcess"/>
    <dgm:cxn modelId="{DBFB4F4D-270C-2E4D-AF72-1836D6E2C3FB}" type="presParOf" srcId="{743900D3-5012-094D-B9BB-B3B8DDE80B4D}" destId="{B7CF71A2-2D41-3D43-9F82-3E27C96B62A1}" srcOrd="1" destOrd="0" presId="urn:microsoft.com/office/officeart/2009/3/layout/StepUpProcess"/>
    <dgm:cxn modelId="{92AC2783-97C1-6746-B4AA-61CCE3B7BFC8}" type="presParOf" srcId="{743900D3-5012-094D-B9BB-B3B8DDE80B4D}" destId="{37207C0B-7AF4-2140-B92E-E62BBB023EB8}" srcOrd="2" destOrd="0" presId="urn:microsoft.com/office/officeart/2009/3/layout/StepUpProcess"/>
    <dgm:cxn modelId="{E23FBC31-3ECE-AA4D-BB50-22A336FFE388}" type="presParOf" srcId="{22500884-6D29-0E43-8DEF-6A7BF7FB9775}" destId="{9BF9045F-A527-8D4C-B6CF-BE3902D9F389}" srcOrd="1" destOrd="0" presId="urn:microsoft.com/office/officeart/2009/3/layout/StepUpProcess"/>
    <dgm:cxn modelId="{B5F2F2E9-C1F9-D44A-8E5E-9D48E2C7C255}" type="presParOf" srcId="{9BF9045F-A527-8D4C-B6CF-BE3902D9F389}" destId="{087B11C1-F54A-D846-B70B-EF634D50B0F0}" srcOrd="0" destOrd="0" presId="urn:microsoft.com/office/officeart/2009/3/layout/StepUpProcess"/>
    <dgm:cxn modelId="{5F20F56E-0C6A-C248-9D92-D1758431D1E1}" type="presParOf" srcId="{22500884-6D29-0E43-8DEF-6A7BF7FB9775}" destId="{511B5CF1-9E18-824C-A109-D56F98135F62}" srcOrd="2" destOrd="0" presId="urn:microsoft.com/office/officeart/2009/3/layout/StepUpProcess"/>
    <dgm:cxn modelId="{1AACB1FD-4C48-4F41-B57C-C7CDCBD7937C}" type="presParOf" srcId="{511B5CF1-9E18-824C-A109-D56F98135F62}" destId="{AA1E9C0B-E64E-8943-B163-4882F0961D5F}" srcOrd="0" destOrd="0" presId="urn:microsoft.com/office/officeart/2009/3/layout/StepUpProcess"/>
    <dgm:cxn modelId="{C7760DD8-75F0-664B-BAF4-83C3941DB5C2}" type="presParOf" srcId="{511B5CF1-9E18-824C-A109-D56F98135F62}" destId="{E89806F8-A717-234D-9596-16034EBBCDD4}" srcOrd="1" destOrd="0" presId="urn:microsoft.com/office/officeart/2009/3/layout/StepUpProcess"/>
    <dgm:cxn modelId="{D8ABDD79-8BBC-2643-9F53-77089B4BAE0D}" type="presParOf" srcId="{511B5CF1-9E18-824C-A109-D56F98135F62}" destId="{364FF1B0-40E6-C349-A10D-AE9522DB6AF0}" srcOrd="2" destOrd="0" presId="urn:microsoft.com/office/officeart/2009/3/layout/StepUpProcess"/>
    <dgm:cxn modelId="{C6A6E318-A25F-4B4D-ACED-D242EEE036C6}" type="presParOf" srcId="{22500884-6D29-0E43-8DEF-6A7BF7FB9775}" destId="{BB7B8208-6EAB-954D-9DB1-C1EEAFBAF6F2}" srcOrd="3" destOrd="0" presId="urn:microsoft.com/office/officeart/2009/3/layout/StepUpProcess"/>
    <dgm:cxn modelId="{A594E30A-206A-EF48-A83C-9BBC53EE9135}" type="presParOf" srcId="{BB7B8208-6EAB-954D-9DB1-C1EEAFBAF6F2}" destId="{CCA22B78-2E9B-CF44-814B-41324A2E6146}" srcOrd="0" destOrd="0" presId="urn:microsoft.com/office/officeart/2009/3/layout/StepUpProcess"/>
    <dgm:cxn modelId="{2767239B-C1A0-7A43-BCCA-6D0FC0785543}" type="presParOf" srcId="{22500884-6D29-0E43-8DEF-6A7BF7FB9775}" destId="{F6BFC330-DBA8-D440-B357-ACB55BD545D9}" srcOrd="4" destOrd="0" presId="urn:microsoft.com/office/officeart/2009/3/layout/StepUpProcess"/>
    <dgm:cxn modelId="{14CC2469-2E2D-514E-89EA-9DDE97A603E4}" type="presParOf" srcId="{F6BFC330-DBA8-D440-B357-ACB55BD545D9}" destId="{F3067BF9-A862-C24A-BDBF-08AE95CA817A}" srcOrd="0" destOrd="0" presId="urn:microsoft.com/office/officeart/2009/3/layout/StepUpProcess"/>
    <dgm:cxn modelId="{A22E9941-0DE6-9A4B-A04F-512A167FC060}" type="presParOf" srcId="{F6BFC330-DBA8-D440-B357-ACB55BD545D9}" destId="{7A7B892D-4574-FF40-AF6E-46951A20D8B9}" srcOrd="1" destOrd="0" presId="urn:microsoft.com/office/officeart/2009/3/layout/StepUpProcess"/>
    <dgm:cxn modelId="{D589CBE1-CE47-0443-8D0E-EC7AD705E03C}" type="presParOf" srcId="{F6BFC330-DBA8-D440-B357-ACB55BD545D9}" destId="{6D7B86AC-E4F8-2147-8157-5618BBFA677E}" srcOrd="2" destOrd="0" presId="urn:microsoft.com/office/officeart/2009/3/layout/StepUpProcess"/>
    <dgm:cxn modelId="{0B3CC05E-5213-3847-B686-AD70D4B50DFB}" type="presParOf" srcId="{22500884-6D29-0E43-8DEF-6A7BF7FB9775}" destId="{F753B745-4E66-2F49-B293-F063E57E30F2}" srcOrd="5" destOrd="0" presId="urn:microsoft.com/office/officeart/2009/3/layout/StepUpProcess"/>
    <dgm:cxn modelId="{686FA9A2-A4C8-BB49-A96F-B8EA0179D1C0}" type="presParOf" srcId="{F753B745-4E66-2F49-B293-F063E57E30F2}" destId="{DB54A141-3A9F-AC41-AB65-7767DBD1FEB7}" srcOrd="0" destOrd="0" presId="urn:microsoft.com/office/officeart/2009/3/layout/StepUpProcess"/>
    <dgm:cxn modelId="{89D25B8C-905D-F644-BB29-4018D3881B05}" type="presParOf" srcId="{22500884-6D29-0E43-8DEF-6A7BF7FB9775}" destId="{963F8EA3-6E5E-664A-87A7-62DFA67FCF05}" srcOrd="6" destOrd="0" presId="urn:microsoft.com/office/officeart/2009/3/layout/StepUpProcess"/>
    <dgm:cxn modelId="{53F793D2-1FAF-EA4A-A37F-C23C3795C2B3}" type="presParOf" srcId="{963F8EA3-6E5E-664A-87A7-62DFA67FCF05}" destId="{4E331F07-E159-4141-B4C2-578FEAB81207}" srcOrd="0" destOrd="0" presId="urn:microsoft.com/office/officeart/2009/3/layout/StepUpProcess"/>
    <dgm:cxn modelId="{93368F41-9008-B742-9C05-5A1FF671708C}" type="presParOf" srcId="{963F8EA3-6E5E-664A-87A7-62DFA67FCF05}" destId="{FC3656AA-5C80-5A43-A1B2-952F8BA17BF8}" srcOrd="1" destOrd="0" presId="urn:microsoft.com/office/officeart/2009/3/layout/StepUpProcess"/>
    <dgm:cxn modelId="{04A3987A-561E-3449-8B82-4C2070C7FFF4}" type="presParOf" srcId="{963F8EA3-6E5E-664A-87A7-62DFA67FCF05}" destId="{ADD19610-27E7-ED4A-A31C-6A4DB7840F22}" srcOrd="2" destOrd="0" presId="urn:microsoft.com/office/officeart/2009/3/layout/StepUpProcess"/>
    <dgm:cxn modelId="{E7E3EF96-DF32-0D4A-A394-2F2C2411E282}" type="presParOf" srcId="{22500884-6D29-0E43-8DEF-6A7BF7FB9775}" destId="{E74D6EB2-0197-6D49-BC3B-A039A332DB12}" srcOrd="7" destOrd="0" presId="urn:microsoft.com/office/officeart/2009/3/layout/StepUpProcess"/>
    <dgm:cxn modelId="{20F129E1-0333-0B4A-AEB0-460ECF7E1F32}" type="presParOf" srcId="{E74D6EB2-0197-6D49-BC3B-A039A332DB12}" destId="{ED192E35-BC52-E647-A29E-28F3505E33F3}" srcOrd="0" destOrd="0" presId="urn:microsoft.com/office/officeart/2009/3/layout/StepUpProcess"/>
    <dgm:cxn modelId="{C4928261-527A-CC4C-B4B3-03CA9B6FC2F8}" type="presParOf" srcId="{22500884-6D29-0E43-8DEF-6A7BF7FB9775}" destId="{262558D0-BE2E-3648-82A8-9591139D0111}" srcOrd="8" destOrd="0" presId="urn:microsoft.com/office/officeart/2009/3/layout/StepUpProcess"/>
    <dgm:cxn modelId="{D4AB9A5A-D36F-524A-B315-6D7C1F1BE73C}" type="presParOf" srcId="{262558D0-BE2E-3648-82A8-9591139D0111}" destId="{D2F8199C-8039-BD49-BE3E-BAD6FD19D31B}" srcOrd="0" destOrd="0" presId="urn:microsoft.com/office/officeart/2009/3/layout/StepUpProcess"/>
    <dgm:cxn modelId="{3AF38C38-9517-BB45-99E1-3E2188AB7106}" type="presParOf" srcId="{262558D0-BE2E-3648-82A8-9591139D0111}" destId="{D7202382-9EBB-3940-B158-69D0E8C0D846}" srcOrd="1" destOrd="0" presId="urn:microsoft.com/office/officeart/2009/3/layout/StepUpProcess"/>
    <dgm:cxn modelId="{C5FD0EE9-9704-FC41-9333-D9744372FE23}" type="presParOf" srcId="{262558D0-BE2E-3648-82A8-9591139D0111}" destId="{AB90E3FB-66CE-8E4C-B3C2-0E877718697C}" srcOrd="2" destOrd="0" presId="urn:microsoft.com/office/officeart/2009/3/layout/StepUpProcess"/>
    <dgm:cxn modelId="{34429392-BC1D-F841-A63A-94112AC911B5}" type="presParOf" srcId="{22500884-6D29-0E43-8DEF-6A7BF7FB9775}" destId="{BB2DEA28-78F4-FB45-A1F8-0C12E368576A}" srcOrd="9" destOrd="0" presId="urn:microsoft.com/office/officeart/2009/3/layout/StepUpProcess"/>
    <dgm:cxn modelId="{D3A4B256-0468-A746-AA12-5530C029B9F9}" type="presParOf" srcId="{BB2DEA28-78F4-FB45-A1F8-0C12E368576A}" destId="{7037A3DF-FE90-C244-B178-52BD16E768A8}" srcOrd="0" destOrd="0" presId="urn:microsoft.com/office/officeart/2009/3/layout/StepUpProcess"/>
    <dgm:cxn modelId="{127CA01C-9CC7-C242-AA82-4880857E3D72}" type="presParOf" srcId="{22500884-6D29-0E43-8DEF-6A7BF7FB9775}" destId="{61EA1432-B53C-0F46-BA62-02B71C64257C}" srcOrd="10" destOrd="0" presId="urn:microsoft.com/office/officeart/2009/3/layout/StepUpProcess"/>
    <dgm:cxn modelId="{61D1803B-E5F9-B442-8408-7D3BA91AE651}" type="presParOf" srcId="{61EA1432-B53C-0F46-BA62-02B71C64257C}" destId="{A2913133-B728-FA4E-8B3F-504B2EF0931C}" srcOrd="0" destOrd="0" presId="urn:microsoft.com/office/officeart/2009/3/layout/StepUpProcess"/>
    <dgm:cxn modelId="{2742A334-D92D-E743-B421-B6E768781952}" type="presParOf" srcId="{61EA1432-B53C-0F46-BA62-02B71C64257C}" destId="{3FEAAB35-711D-E446-AC36-E5702DD61FE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2F951-96AF-4347-ADB3-9227A9172CB9}">
      <dsp:nvSpPr>
        <dsp:cNvPr id="0" name=""/>
        <dsp:cNvSpPr/>
      </dsp:nvSpPr>
      <dsp:spPr>
        <a:xfrm rot="5400000">
          <a:off x="369500" y="2574876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CF71A2-2D41-3D43-9F82-3E27C96B62A1}">
      <dsp:nvSpPr>
        <dsp:cNvPr id="0" name=""/>
        <dsp:cNvSpPr/>
      </dsp:nvSpPr>
      <dsp:spPr>
        <a:xfrm>
          <a:off x="187156" y="3117973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Call</a:t>
          </a:r>
        </a:p>
      </dsp:txBody>
      <dsp:txXfrm>
        <a:off x="187156" y="3117973"/>
        <a:ext cx="1641017" cy="1438447"/>
      </dsp:txXfrm>
    </dsp:sp>
    <dsp:sp modelId="{37207C0B-7AF4-2140-B92E-E62BBB023EB8}">
      <dsp:nvSpPr>
        <dsp:cNvPr id="0" name=""/>
        <dsp:cNvSpPr/>
      </dsp:nvSpPr>
      <dsp:spPr>
        <a:xfrm>
          <a:off x="1518547" y="2441056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1E9C0B-E64E-8943-B163-4882F0961D5F}">
      <dsp:nvSpPr>
        <dsp:cNvPr id="0" name=""/>
        <dsp:cNvSpPr/>
      </dsp:nvSpPr>
      <dsp:spPr>
        <a:xfrm rot="5400000">
          <a:off x="2378426" y="2077766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9806F8-A717-234D-9596-16034EBBCDD4}">
      <dsp:nvSpPr>
        <dsp:cNvPr id="0" name=""/>
        <dsp:cNvSpPr/>
      </dsp:nvSpPr>
      <dsp:spPr>
        <a:xfrm>
          <a:off x="2196082" y="2620862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Applications</a:t>
          </a:r>
        </a:p>
      </dsp:txBody>
      <dsp:txXfrm>
        <a:off x="2196082" y="2620862"/>
        <a:ext cx="1641017" cy="1438447"/>
      </dsp:txXfrm>
    </dsp:sp>
    <dsp:sp modelId="{364FF1B0-40E6-C349-A10D-AE9522DB6AF0}">
      <dsp:nvSpPr>
        <dsp:cNvPr id="0" name=""/>
        <dsp:cNvSpPr/>
      </dsp:nvSpPr>
      <dsp:spPr>
        <a:xfrm>
          <a:off x="3527473" y="1943946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067BF9-A862-C24A-BDBF-08AE95CA817A}">
      <dsp:nvSpPr>
        <dsp:cNvPr id="0" name=""/>
        <dsp:cNvSpPr/>
      </dsp:nvSpPr>
      <dsp:spPr>
        <a:xfrm rot="5400000">
          <a:off x="4387352" y="1580655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7B892D-4574-FF40-AF6E-46951A20D8B9}">
      <dsp:nvSpPr>
        <dsp:cNvPr id="0" name=""/>
        <dsp:cNvSpPr/>
      </dsp:nvSpPr>
      <dsp:spPr>
        <a:xfrm>
          <a:off x="4205008" y="2123752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Erasmus Exam</a:t>
          </a:r>
        </a:p>
      </dsp:txBody>
      <dsp:txXfrm>
        <a:off x="4205008" y="2123752"/>
        <a:ext cx="1641017" cy="1438447"/>
      </dsp:txXfrm>
    </dsp:sp>
    <dsp:sp modelId="{6D7B86AC-E4F8-2147-8157-5618BBFA677E}">
      <dsp:nvSpPr>
        <dsp:cNvPr id="0" name=""/>
        <dsp:cNvSpPr/>
      </dsp:nvSpPr>
      <dsp:spPr>
        <a:xfrm>
          <a:off x="5536399" y="1446835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331F07-E159-4141-B4C2-578FEAB81207}">
      <dsp:nvSpPr>
        <dsp:cNvPr id="0" name=""/>
        <dsp:cNvSpPr/>
      </dsp:nvSpPr>
      <dsp:spPr>
        <a:xfrm rot="5400000">
          <a:off x="6396278" y="1083544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3656AA-5C80-5A43-A1B2-952F8BA17BF8}">
      <dsp:nvSpPr>
        <dsp:cNvPr id="0" name=""/>
        <dsp:cNvSpPr/>
      </dsp:nvSpPr>
      <dsp:spPr>
        <a:xfrm>
          <a:off x="6213934" y="1626641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% 50 GPA x % 50 Exam results</a:t>
          </a:r>
        </a:p>
      </dsp:txBody>
      <dsp:txXfrm>
        <a:off x="6213934" y="1626641"/>
        <a:ext cx="1641017" cy="1438447"/>
      </dsp:txXfrm>
    </dsp:sp>
    <dsp:sp modelId="{ADD19610-27E7-ED4A-A31C-6A4DB7840F22}">
      <dsp:nvSpPr>
        <dsp:cNvPr id="0" name=""/>
        <dsp:cNvSpPr/>
      </dsp:nvSpPr>
      <dsp:spPr>
        <a:xfrm>
          <a:off x="7545325" y="949724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F8199C-8039-BD49-BE3E-BAD6FD19D31B}">
      <dsp:nvSpPr>
        <dsp:cNvPr id="0" name=""/>
        <dsp:cNvSpPr/>
      </dsp:nvSpPr>
      <dsp:spPr>
        <a:xfrm rot="5400000">
          <a:off x="8405204" y="586434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202382-9EBB-3940-B158-69D0E8C0D846}">
      <dsp:nvSpPr>
        <dsp:cNvPr id="0" name=""/>
        <dsp:cNvSpPr/>
      </dsp:nvSpPr>
      <dsp:spPr>
        <a:xfrm>
          <a:off x="8222859" y="1129530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Announcement of nominations</a:t>
          </a:r>
        </a:p>
      </dsp:txBody>
      <dsp:txXfrm>
        <a:off x="8222859" y="1129530"/>
        <a:ext cx="1641017" cy="1438447"/>
      </dsp:txXfrm>
    </dsp:sp>
    <dsp:sp modelId="{AB90E3FB-66CE-8E4C-B3C2-0E877718697C}">
      <dsp:nvSpPr>
        <dsp:cNvPr id="0" name=""/>
        <dsp:cNvSpPr/>
      </dsp:nvSpPr>
      <dsp:spPr>
        <a:xfrm>
          <a:off x="9554251" y="452614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913133-B728-FA4E-8B3F-504B2EF0931C}">
      <dsp:nvSpPr>
        <dsp:cNvPr id="0" name=""/>
        <dsp:cNvSpPr/>
      </dsp:nvSpPr>
      <dsp:spPr>
        <a:xfrm rot="5400000">
          <a:off x="10414130" y="89323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EAAB35-711D-E446-AC36-E5702DD61FE4}">
      <dsp:nvSpPr>
        <dsp:cNvPr id="0" name=""/>
        <dsp:cNvSpPr/>
      </dsp:nvSpPr>
      <dsp:spPr>
        <a:xfrm>
          <a:off x="10231785" y="632420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Choosing Internship or study mobility</a:t>
          </a:r>
        </a:p>
      </dsp:txBody>
      <dsp:txXfrm>
        <a:off x="10231785" y="632420"/>
        <a:ext cx="1641017" cy="1438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35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endParaRPr sz="1000" b="1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r" rtl="0">
              <a:lnSpc>
                <a:spcPct val="115000"/>
              </a:lnSpc>
              <a:spcBef>
                <a:spcPts val="0"/>
              </a:spcBef>
              <a:buSzPct val="122222"/>
              <a:buNone/>
            </a:pPr>
            <a:r>
              <a:rPr lang="en-US" sz="850">
                <a:solidFill>
                  <a:srgbClr val="7777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21:47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AGÜ Gençlik Fabrikası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Gençler için gençlerle birlikte daha iyi bir topluma...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Türkiye’de bir ilk olan Gençlik Fabrikası: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 eğiten,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yaratıcı ve girişimci olmaya teşvik eden,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gençlere yaşama dair beceriler kazandıran,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uluslararası vizyon katan,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gençlerin toplumsal hayata katılımını sağlayıp bir arada öğrenmenin ve üretmenin keyfine vardıran,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ulusal ve uluslararası boyutta faaliyet gösteren öğrenen odaklı bir yapıdır.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8195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Shape 282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4" name="Picture 3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-1"/>
            <a:ext cx="1257300" cy="13563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33500" y="2557136"/>
            <a:ext cx="96244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ERASMUS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Committee Meeting</a:t>
            </a:r>
          </a:p>
          <a:p>
            <a:pPr algn="ctr"/>
            <a:endParaRPr lang="en-US" sz="48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23 September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324662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Student Mobility Process 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46233001"/>
              </p:ext>
            </p:extLst>
          </p:nvPr>
        </p:nvGraphicFramePr>
        <p:xfrm>
          <a:off x="163857" y="1690824"/>
          <a:ext cx="11879648" cy="500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1323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6" y="208944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2019-2021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379706"/>
              </p:ext>
            </p:extLst>
          </p:nvPr>
        </p:nvGraphicFramePr>
        <p:xfrm>
          <a:off x="5595574" y="1950883"/>
          <a:ext cx="5798044" cy="398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5198" y="1899980"/>
            <a:ext cx="57108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Erasmus and Exchange Call: In December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Exam date: ?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Minimum passing score for the English Proficiency Exam?</a:t>
            </a:r>
          </a:p>
          <a:p>
            <a:endParaRPr lang="en-US" sz="1800" b="1" dirty="0"/>
          </a:p>
          <a:p>
            <a:pPr marL="285750" lvl="3" indent="-285750">
              <a:buFont typeface="Courier New"/>
              <a:buChar char="o"/>
            </a:pPr>
            <a:r>
              <a:rPr lang="en-US" sz="1800" b="1" dirty="0">
                <a:solidFill>
                  <a:schemeClr val="tx1"/>
                </a:solidFill>
              </a:rPr>
              <a:t>17 study mobility </a:t>
            </a:r>
          </a:p>
          <a:p>
            <a:pPr marL="285750" lvl="3" indent="-285750">
              <a:buFont typeface="Courier New"/>
              <a:buChar char="o"/>
            </a:pPr>
            <a:r>
              <a:rPr lang="en-US" sz="1800" b="1" dirty="0">
                <a:solidFill>
                  <a:schemeClr val="tx1"/>
                </a:solidFill>
              </a:rPr>
              <a:t>30 internship mobility </a:t>
            </a:r>
          </a:p>
          <a:p>
            <a:pPr marL="285750" lvl="3" indent="-285750">
              <a:buFont typeface="Courier New"/>
              <a:buChar char="o"/>
            </a:pPr>
            <a:endParaRPr lang="en-US" sz="1800" b="1" dirty="0"/>
          </a:p>
          <a:p>
            <a:pPr lvl="3"/>
            <a:r>
              <a:rPr lang="en-US" sz="1800" b="1" dirty="0"/>
              <a:t>	UNTIL 2021</a:t>
            </a:r>
          </a:p>
          <a:p>
            <a:pPr lvl="3"/>
            <a:endParaRPr lang="en-US" sz="1800" b="1" dirty="0"/>
          </a:p>
          <a:p>
            <a:pPr marL="285750" lvl="3" indent="-285750">
              <a:buFont typeface="Arial"/>
              <a:buChar char="•"/>
            </a:pPr>
            <a:r>
              <a:rPr lang="en-US" sz="1800" b="1" dirty="0"/>
              <a:t>Quota distribution between the departments?</a:t>
            </a:r>
          </a:p>
          <a:p>
            <a:pPr lvl="3"/>
            <a:endParaRPr lang="en-US" sz="1800" b="1" dirty="0"/>
          </a:p>
          <a:p>
            <a:pPr lvl="3"/>
            <a:endParaRPr lang="en-US" sz="1800" b="1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81860190"/>
              </p:ext>
            </p:extLst>
          </p:nvPr>
        </p:nvGraphicFramePr>
        <p:xfrm>
          <a:off x="6370684" y="1534644"/>
          <a:ext cx="5022934" cy="495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3493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96874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j-lt"/>
              </a:rPr>
              <a:t>Exchange@AGU</a:t>
            </a:r>
            <a:r>
              <a:rPr lang="en-US" dirty="0">
                <a:solidFill>
                  <a:schemeClr val="lt1"/>
                </a:solidFill>
                <a:latin typeface="+mj-lt"/>
              </a:rPr>
              <a:t> Previous years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241965"/>
              </p:ext>
            </p:extLst>
          </p:nvPr>
        </p:nvGraphicFramePr>
        <p:xfrm>
          <a:off x="1035422" y="1422574"/>
          <a:ext cx="4320312" cy="51406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2699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Agreements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Exchange mobility used Previously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683">
                <a:tc>
                  <a:txBody>
                    <a:bodyPr/>
                    <a:lstStyle/>
                    <a:p>
                      <a:r>
                        <a:rPr lang="en-US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899">
                <a:tc>
                  <a:txBody>
                    <a:bodyPr/>
                    <a:lstStyle/>
                    <a:p>
                      <a:r>
                        <a:rPr lang="en-US" dirty="0"/>
                        <a:t>Business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899">
                <a:tc>
                  <a:txBody>
                    <a:bodyPr/>
                    <a:lstStyle/>
                    <a:p>
                      <a:r>
                        <a:rPr lang="en-US" dirty="0"/>
                        <a:t>Civil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899">
                <a:tc>
                  <a:txBody>
                    <a:bodyPr/>
                    <a:lstStyle/>
                    <a:p>
                      <a:r>
                        <a:rPr lang="en-US" dirty="0"/>
                        <a:t>Computer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899">
                <a:tc>
                  <a:txBody>
                    <a:bodyPr/>
                    <a:lstStyle/>
                    <a:p>
                      <a:r>
                        <a:rPr lang="en-US" dirty="0"/>
                        <a:t>Electrical and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899">
                <a:tc>
                  <a:txBody>
                    <a:bodyPr/>
                    <a:lstStyle/>
                    <a:p>
                      <a:r>
                        <a:rPr lang="en-US" dirty="0"/>
                        <a:t>Industrial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899">
                <a:tc>
                  <a:txBody>
                    <a:bodyPr/>
                    <a:lstStyle/>
                    <a:p>
                      <a:r>
                        <a:rPr lang="en-US" dirty="0"/>
                        <a:t>Mechanical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8899">
                <a:tc>
                  <a:txBody>
                    <a:bodyPr/>
                    <a:lstStyle/>
                    <a:p>
                      <a:r>
                        <a:rPr lang="en-US" dirty="0"/>
                        <a:t>Molecular 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290045" y="1899980"/>
            <a:ext cx="482027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lvl="2" indent="-285750">
              <a:buFont typeface="Courier New"/>
              <a:buChar char="o"/>
            </a:pPr>
            <a:endParaRPr lang="en-US" sz="1800" b="1" dirty="0"/>
          </a:p>
          <a:p>
            <a:r>
              <a:rPr lang="en-US" sz="1800" b="1" dirty="0"/>
              <a:t> </a:t>
            </a:r>
            <a:r>
              <a:rPr lang="en-US" sz="2400" b="1" dirty="0"/>
              <a:t>Problems for Exchange</a:t>
            </a:r>
          </a:p>
          <a:p>
            <a:endParaRPr lang="en-US" sz="2400" b="1" dirty="0"/>
          </a:p>
          <a:p>
            <a:r>
              <a:rPr lang="en-US" sz="2400" b="1" dirty="0"/>
              <a:t>Only 10 Students</a:t>
            </a:r>
          </a:p>
          <a:p>
            <a:endParaRPr lang="en-US" sz="2400" b="1" dirty="0"/>
          </a:p>
          <a:p>
            <a:r>
              <a:rPr lang="en-US" sz="1800" b="1" dirty="0"/>
              <a:t>-</a:t>
            </a:r>
            <a:r>
              <a:rPr lang="en-US" sz="1800" dirty="0"/>
              <a:t>No funding</a:t>
            </a:r>
          </a:p>
          <a:p>
            <a:r>
              <a:rPr lang="en-US" sz="1800" dirty="0"/>
              <a:t>-Course matches</a:t>
            </a:r>
          </a:p>
          <a:p>
            <a:r>
              <a:rPr lang="en-US" sz="1800" dirty="0"/>
              <a:t>-Exam minimum passing score !</a:t>
            </a:r>
          </a:p>
        </p:txBody>
      </p:sp>
    </p:spTree>
    <p:extLst>
      <p:ext uri="{BB962C8B-B14F-4D97-AF65-F5344CB8AC3E}">
        <p14:creationId xmlns:p14="http://schemas.microsoft.com/office/powerpoint/2010/main" val="403884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6" y="189178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j-lt"/>
              </a:rPr>
              <a:t>Staff </a:t>
            </a:r>
            <a:r>
              <a:rPr lang="en-US" dirty="0" err="1">
                <a:solidFill>
                  <a:schemeClr val="lt1"/>
                </a:solidFill>
                <a:latin typeface="+mj-lt"/>
              </a:rPr>
              <a:t>Mobilty@AGU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74983"/>
              </p:ext>
            </p:extLst>
          </p:nvPr>
        </p:nvGraphicFramePr>
        <p:xfrm>
          <a:off x="6095999" y="2321228"/>
          <a:ext cx="5014315" cy="3614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08325"/>
              </p:ext>
            </p:extLst>
          </p:nvPr>
        </p:nvGraphicFramePr>
        <p:xfrm>
          <a:off x="6538315" y="2059523"/>
          <a:ext cx="5013618" cy="3394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5B524D50-76CA-B243-B4CD-2ADD903DE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822591"/>
              </p:ext>
            </p:extLst>
          </p:nvPr>
        </p:nvGraphicFramePr>
        <p:xfrm>
          <a:off x="838199" y="1514878"/>
          <a:ext cx="10713732" cy="51639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71244">
                  <a:extLst>
                    <a:ext uri="{9D8B030D-6E8A-4147-A177-3AD203B41FA5}">
                      <a16:colId xmlns:a16="http://schemas.microsoft.com/office/drawing/2014/main" val="689834321"/>
                    </a:ext>
                  </a:extLst>
                </a:gridCol>
                <a:gridCol w="3571244">
                  <a:extLst>
                    <a:ext uri="{9D8B030D-6E8A-4147-A177-3AD203B41FA5}">
                      <a16:colId xmlns:a16="http://schemas.microsoft.com/office/drawing/2014/main" val="1850500860"/>
                    </a:ext>
                  </a:extLst>
                </a:gridCol>
                <a:gridCol w="3571244">
                  <a:extLst>
                    <a:ext uri="{9D8B030D-6E8A-4147-A177-3AD203B41FA5}">
                      <a16:colId xmlns:a16="http://schemas.microsoft.com/office/drawing/2014/main" val="2407840817"/>
                    </a:ext>
                  </a:extLst>
                </a:gridCol>
              </a:tblGrid>
              <a:tr h="373557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396429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r>
                        <a:rPr lang="en-US" b="1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522070"/>
                  </a:ext>
                </a:extLst>
              </a:tr>
              <a:tr h="467909">
                <a:tc>
                  <a:txBody>
                    <a:bodyPr/>
                    <a:lstStyle/>
                    <a:p>
                      <a:r>
                        <a:rPr lang="en-US" b="1" dirty="0"/>
                        <a:t>Business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531123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Civil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663842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Computer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679175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Electrical and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342660"/>
                  </a:ext>
                </a:extLst>
              </a:tr>
              <a:tr h="339878">
                <a:tc>
                  <a:txBody>
                    <a:bodyPr/>
                    <a:lstStyle/>
                    <a:p>
                      <a:r>
                        <a:rPr lang="en-US" b="1" dirty="0"/>
                        <a:t>Industrial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78860"/>
                  </a:ext>
                </a:extLst>
              </a:tr>
              <a:tr h="333054">
                <a:tc>
                  <a:txBody>
                    <a:bodyPr/>
                    <a:lstStyle/>
                    <a:p>
                      <a:r>
                        <a:rPr lang="en-US" b="1" dirty="0"/>
                        <a:t>Mechanical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473001"/>
                  </a:ext>
                </a:extLst>
              </a:tr>
              <a:tr h="365986">
                <a:tc>
                  <a:txBody>
                    <a:bodyPr/>
                    <a:lstStyle/>
                    <a:p>
                      <a:r>
                        <a:rPr lang="en-US" b="1" dirty="0"/>
                        <a:t>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992434"/>
                  </a:ext>
                </a:extLst>
              </a:tr>
              <a:tr h="339283">
                <a:tc>
                  <a:txBody>
                    <a:bodyPr/>
                    <a:lstStyle/>
                    <a:p>
                      <a:r>
                        <a:rPr lang="en-US" b="1" dirty="0"/>
                        <a:t>International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57484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Educational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906238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School Of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40040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Political Science and Public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71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71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38986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Staff </a:t>
            </a:r>
            <a:r>
              <a:rPr lang="en-US" dirty="0" err="1">
                <a:solidFill>
                  <a:schemeClr val="lt1"/>
                </a:solidFill>
              </a:rPr>
              <a:t>Mobilty@AGU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552525"/>
              </p:ext>
            </p:extLst>
          </p:nvPr>
        </p:nvGraphicFramePr>
        <p:xfrm>
          <a:off x="1830396" y="1793864"/>
          <a:ext cx="8310285" cy="528124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70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69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8709">
                <a:tc>
                  <a:txBody>
                    <a:bodyPr/>
                    <a:lstStyle/>
                    <a:p>
                      <a:r>
                        <a:rPr lang="en-US" sz="3200" dirty="0"/>
                        <a:t>Teaching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11+</a:t>
                      </a:r>
                    </a:p>
                    <a:p>
                      <a:pPr lvl="1" algn="ctr"/>
                      <a:r>
                        <a:rPr lang="en-US" sz="3200" dirty="0"/>
                        <a:t>4 left from previous project until 2020</a:t>
                      </a:r>
                    </a:p>
                    <a:p>
                      <a:pPr lvl="1" algn="ctr"/>
                      <a:r>
                        <a:rPr lang="en-US" sz="3200" dirty="0"/>
                        <a:t>Total: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r>
                        <a:rPr lang="en-US" sz="3200" dirty="0"/>
                        <a:t>Training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172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148879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-176821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350135"/>
              </p:ext>
            </p:extLst>
          </p:nvPr>
        </p:nvGraphicFramePr>
        <p:xfrm>
          <a:off x="302406" y="1255657"/>
          <a:ext cx="11430945" cy="31247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4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8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92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05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7864">
                <a:tc>
                  <a:txBody>
                    <a:bodyPr/>
                    <a:lstStyle/>
                    <a:p>
                      <a:r>
                        <a:rPr lang="en-US" sz="1600" b="1" dirty="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Mobility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78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Burcu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Güngör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CENG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6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Barcelona Supercomputing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25-29 November 2019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49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Tansel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Karagöz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Université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Savoie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Mont Blanc (USMB)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14-19 October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05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Elif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Bengü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Educational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Denmark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Aalborg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27-30 October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Teaching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535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4601" y="1690825"/>
            <a:ext cx="8304746" cy="467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83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2019-2021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At least one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For each extra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Currently, Erasmus Department Coordinator/Assistant: +10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Previous Erasmus Department Coordinator/Assistant: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First time Erasmus applicant: 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Academic personnel of Faculties/Schools with Ph.D. Titles: 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M.Sc./M.A  Titles: +20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B.Sc./B.A  Titles: +10 points</a:t>
            </a:r>
            <a:endParaRPr lang="tr-TR" sz="18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2439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2019-2021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833" y="1356301"/>
            <a:ext cx="11482957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Language Level 1 : + 40 points for KPDS/YDS .GE. 90, TOEFL IBT .GE. 108 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2 : + 30 points for KPDS/YDS .GE. 80, TOEFL IBT .GE. 96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3 : + 20 points for KPDS/YDS .GE. 70, TOEFL IBT .GE. 84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4 : + 10 points for KPDS/YDS .GE. 60, TOEFL IBT .GE. 72</a:t>
            </a:r>
          </a:p>
          <a:p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Here .GE. stands for “Greater than or Equal to”.  One can get a Language Point from only one of the Language Levels. </a:t>
            </a:r>
          </a:p>
          <a:p>
            <a:r>
              <a:rPr lang="en-US" sz="1600" b="1" dirty="0">
                <a:latin typeface="+mj-lt"/>
                <a:cs typeface="Avenir Black Oblique"/>
              </a:rPr>
              <a:t> </a:t>
            </a:r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introduces the research activities, their budgets and the project based RA scholarships at AGU: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the joint research collaborations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graduate studies at AGU for candidate grad students: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academic exchange activities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undergrad and grad student exchange activities between the two institutions:  +10 points</a:t>
            </a:r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3109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What’s next?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1689643"/>
            <a:ext cx="11482957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Call</a:t>
            </a:r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Committee Meeting</a:t>
            </a:r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Info Days</a:t>
            </a:r>
          </a:p>
          <a:p>
            <a:endParaRPr lang="en-US" sz="2400" b="1" dirty="0"/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Departmental Info Days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KA 107 (International Credit Mobility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Strategic Partnership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 err="1"/>
              <a:t>Mevlana</a:t>
            </a:r>
            <a:r>
              <a:rPr lang="en-US" sz="1600" b="1" dirty="0"/>
              <a:t> Exchange Program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KA 103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Erasmus Calendar</a:t>
            </a:r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619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Agenda Items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2099350"/>
            <a:ext cx="10457940" cy="523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Presentation of quotas, agreements and mobility numbers of the last year</a:t>
            </a:r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Discussion on the next plans and meetings</a:t>
            </a:r>
            <a:endParaRPr lang="en-US" sz="2400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Discussion on the selection of students and staff for the new term project</a:t>
            </a:r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r>
              <a:rPr lang="en-U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417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833" y="-322321"/>
            <a:ext cx="1148295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4800" b="1" dirty="0"/>
          </a:p>
          <a:p>
            <a:r>
              <a:rPr lang="en-US" sz="4800" b="1" dirty="0"/>
              <a:t> Thank you for your participation!</a:t>
            </a:r>
          </a:p>
        </p:txBody>
      </p:sp>
      <p:pic>
        <p:nvPicPr>
          <p:cNvPr id="7" name="Picture 6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1"/>
            <a:ext cx="1248833" cy="140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385197" y="64898"/>
            <a:ext cx="11247352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Outgoing Mobility Numbers 2015-2019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952" y="1797379"/>
            <a:ext cx="38283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r>
              <a:rPr lang="en-US" sz="1800" b="1" dirty="0"/>
              <a:t>OUTGOING STUDENTS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Erasmus Study Mobility : 55</a:t>
            </a:r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Erasmus Internship: 82</a:t>
            </a:r>
          </a:p>
          <a:p>
            <a:pPr marL="285750" indent="-285750">
              <a:buFont typeface="Arial"/>
              <a:buChar char="•"/>
            </a:pPr>
            <a:r>
              <a:rPr lang="en-US" sz="1800" b="1" dirty="0" err="1"/>
              <a:t>Erasmustern</a:t>
            </a:r>
            <a:r>
              <a:rPr lang="en-US" sz="1800" b="1" dirty="0"/>
              <a:t>: 103</a:t>
            </a:r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Exchange: 10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r>
              <a:rPr lang="en-US" sz="1800" b="1" dirty="0"/>
              <a:t>OUTGOING STAFF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Teaching staff: 21</a:t>
            </a:r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Training staff:19</a:t>
            </a:r>
          </a:p>
          <a:p>
            <a:pPr marL="285750" indent="-285750">
              <a:buFont typeface="Arial"/>
              <a:buChar char="•"/>
            </a:pPr>
            <a:r>
              <a:rPr lang="en-US" sz="1800" b="1" dirty="0" err="1"/>
              <a:t>Erasmustern</a:t>
            </a:r>
            <a:r>
              <a:rPr lang="en-US" sz="1800" b="1" dirty="0"/>
              <a:t> Training:4 AGU+6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26782" y="1938469"/>
            <a:ext cx="41307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225131567"/>
              </p:ext>
            </p:extLst>
          </p:nvPr>
        </p:nvGraphicFramePr>
        <p:xfrm>
          <a:off x="3931277" y="1496236"/>
          <a:ext cx="7943198" cy="5131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1188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95257"/>
            <a:ext cx="10173756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  <a:latin typeface="+mn-lt"/>
              </a:rPr>
              <a:t>Incoming Mobility Numbers </a:t>
            </a:r>
            <a:r>
              <a:rPr lang="en-US" dirty="0">
                <a:solidFill>
                  <a:schemeClr val="lt1"/>
                </a:solidFill>
              </a:rPr>
              <a:t>2015-2019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198" y="1484940"/>
            <a:ext cx="1138847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r>
              <a:rPr lang="en-US" sz="1800" b="1" dirty="0">
                <a:solidFill>
                  <a:srgbClr val="FF0000"/>
                </a:solidFill>
              </a:rPr>
              <a:t>Erasmus: </a:t>
            </a:r>
            <a:r>
              <a:rPr lang="en-US" sz="1800" b="1" dirty="0"/>
              <a:t>1 Master student from Czech Technical University in Prague (Czech Republic): Electrical and Computer Engineering</a:t>
            </a:r>
          </a:p>
          <a:p>
            <a:endParaRPr lang="en-US" sz="1800" b="1" dirty="0"/>
          </a:p>
          <a:p>
            <a:r>
              <a:rPr lang="en-US" sz="1800" b="1" dirty="0"/>
              <a:t>	   1 Master Student from University of Sevilla(Spain): Industrial Engineering</a:t>
            </a:r>
          </a:p>
          <a:p>
            <a:endParaRPr lang="en-US" sz="1800" b="1" dirty="0"/>
          </a:p>
          <a:p>
            <a:r>
              <a:rPr lang="en-US" sz="1800" b="1" dirty="0">
                <a:solidFill>
                  <a:srgbClr val="FF0000"/>
                </a:solidFill>
              </a:rPr>
              <a:t>Exchange: </a:t>
            </a:r>
            <a:r>
              <a:rPr lang="en-US" sz="1800" b="1" dirty="0"/>
              <a:t>13 Students </a:t>
            </a:r>
          </a:p>
          <a:p>
            <a:endParaRPr lang="en-US" sz="1800" b="1" dirty="0"/>
          </a:p>
          <a:p>
            <a:r>
              <a:rPr lang="tr-TR" sz="1800" b="1" dirty="0"/>
              <a:t>2018: 5</a:t>
            </a:r>
          </a:p>
          <a:p>
            <a:r>
              <a:rPr lang="tr-TR" sz="1800" b="1" dirty="0"/>
              <a:t>2019: 8</a:t>
            </a:r>
          </a:p>
          <a:p>
            <a:endParaRPr lang="tr-TR" sz="1800" b="1" dirty="0"/>
          </a:p>
          <a:p>
            <a:r>
              <a:rPr lang="tr-TR" sz="1800" b="1" dirty="0" err="1"/>
              <a:t>From</a:t>
            </a:r>
            <a:r>
              <a:rPr lang="tr-TR" sz="1800" b="1" dirty="0"/>
              <a:t> </a:t>
            </a:r>
            <a:r>
              <a:rPr lang="tr-TR" sz="1800" b="1" dirty="0" err="1"/>
              <a:t>Malaysia</a:t>
            </a:r>
            <a:r>
              <a:rPr lang="tr-TR" sz="1800" b="1" dirty="0"/>
              <a:t>, Pakistan, </a:t>
            </a:r>
            <a:r>
              <a:rPr lang="tr-TR" sz="1800" b="1" dirty="0" err="1"/>
              <a:t>Azerbaijan</a:t>
            </a:r>
            <a:endParaRPr lang="tr-TR" sz="1800" b="1" dirty="0"/>
          </a:p>
          <a:p>
            <a:endParaRPr lang="en-US" sz="1800" b="1" dirty="0"/>
          </a:p>
          <a:p>
            <a:r>
              <a:rPr lang="en-US" sz="1800" b="1" dirty="0">
                <a:solidFill>
                  <a:srgbClr val="FF0000"/>
                </a:solidFill>
              </a:rPr>
              <a:t>Staff:</a:t>
            </a:r>
            <a:r>
              <a:rPr lang="en-US" sz="1800" b="1" dirty="0"/>
              <a:t> 10 Staff </a:t>
            </a:r>
          </a:p>
          <a:p>
            <a:pPr lvl="1"/>
            <a:endParaRPr lang="tr-TR" dirty="0"/>
          </a:p>
          <a:p>
            <a:pPr lvl="1"/>
            <a:r>
              <a:rPr lang="tr-TR" sz="1800" b="1" dirty="0" err="1"/>
              <a:t>From</a:t>
            </a:r>
            <a:r>
              <a:rPr lang="tr-TR" sz="1800" b="1" dirty="0"/>
              <a:t> </a:t>
            </a:r>
            <a:r>
              <a:rPr lang="tr-TR" sz="1800" b="1" dirty="0" err="1"/>
              <a:t>Greece</a:t>
            </a:r>
            <a:r>
              <a:rPr lang="tr-TR" sz="1800" b="1" dirty="0"/>
              <a:t>, </a:t>
            </a:r>
            <a:r>
              <a:rPr lang="tr-TR" sz="1800" b="1" dirty="0" err="1"/>
              <a:t>Romania</a:t>
            </a:r>
            <a:r>
              <a:rPr lang="tr-TR" sz="1800" b="1" dirty="0"/>
              <a:t>, </a:t>
            </a:r>
            <a:r>
              <a:rPr lang="tr-TR" sz="1800" b="1" dirty="0" err="1"/>
              <a:t>Crotia</a:t>
            </a:r>
            <a:r>
              <a:rPr lang="tr-TR" sz="1800" b="1" dirty="0"/>
              <a:t>, France</a:t>
            </a:r>
          </a:p>
          <a:p>
            <a:endParaRPr lang="en-US" sz="1800" b="1" dirty="0"/>
          </a:p>
          <a:p>
            <a:pPr lvl="0"/>
            <a:r>
              <a:rPr lang="en-US" sz="1800" b="1" dirty="0"/>
              <a:t>	</a:t>
            </a:r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711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846" y="12853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j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j-lt"/>
              </a:rPr>
              <a:t> 2015-2018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134422"/>
              </p:ext>
            </p:extLst>
          </p:nvPr>
        </p:nvGraphicFramePr>
        <p:xfrm>
          <a:off x="298846" y="1484835"/>
          <a:ext cx="11268315" cy="47863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9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388">
                  <a:extLst>
                    <a:ext uri="{9D8B030D-6E8A-4147-A177-3AD203B41FA5}">
                      <a16:colId xmlns:a16="http://schemas.microsoft.com/office/drawing/2014/main" val="1305716488"/>
                    </a:ext>
                  </a:extLst>
                </a:gridCol>
                <a:gridCol w="1131855">
                  <a:extLst>
                    <a:ext uri="{9D8B030D-6E8A-4147-A177-3AD203B41FA5}">
                      <a16:colId xmlns:a16="http://schemas.microsoft.com/office/drawing/2014/main" val="185952586"/>
                    </a:ext>
                  </a:extLst>
                </a:gridCol>
                <a:gridCol w="11690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00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00547">
                  <a:extLst>
                    <a:ext uri="{9D8B030D-6E8A-4147-A177-3AD203B41FA5}">
                      <a16:colId xmlns:a16="http://schemas.microsoft.com/office/drawing/2014/main" val="3062807662"/>
                    </a:ext>
                  </a:extLst>
                </a:gridCol>
              </a:tblGrid>
              <a:tr h="773665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Study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2016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Study 2019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Internship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Internship </a:t>
                      </a:r>
                      <a:r>
                        <a:rPr lang="en-US" baseline="0" dirty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Internship </a:t>
                      </a:r>
                      <a:r>
                        <a:rPr lang="en-US" baseline="0" dirty="0"/>
                        <a:t> 2018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Internship </a:t>
                      </a:r>
                      <a:r>
                        <a:rPr lang="en-US" baseline="0" dirty="0"/>
                        <a:t>2019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r>
                        <a:rPr lang="en-US" b="1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966">
                <a:tc>
                  <a:txBody>
                    <a:bodyPr/>
                    <a:lstStyle/>
                    <a:p>
                      <a:r>
                        <a:rPr lang="en-US" b="1" dirty="0"/>
                        <a:t>Business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Civil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Computer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Electrical and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Industrial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Mechanical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Molecular 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827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/>
          </p:nvPr>
        </p:nvGraphicFramePr>
        <p:xfrm>
          <a:off x="893747" y="305716"/>
          <a:ext cx="10654403" cy="6552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46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838874949"/>
              </p:ext>
            </p:extLst>
          </p:nvPr>
        </p:nvGraphicFramePr>
        <p:xfrm>
          <a:off x="893747" y="305716"/>
          <a:ext cx="10654403" cy="6552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13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385197" y="21570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Problems of </a:t>
            </a:r>
            <a:r>
              <a:rPr lang="en-US" dirty="0" err="1">
                <a:solidFill>
                  <a:schemeClr val="lt1"/>
                </a:solidFill>
                <a:latin typeface="+mn-lt"/>
              </a:rPr>
              <a:t>mobilities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5197" y="1356300"/>
            <a:ext cx="1100842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b="1" dirty="0"/>
              <a:t>International </a:t>
            </a:r>
            <a:r>
              <a:rPr lang="tr-TR" sz="1800" b="1" dirty="0" err="1"/>
              <a:t>Students</a:t>
            </a:r>
            <a:r>
              <a:rPr lang="tr-TR" sz="1800" b="1" dirty="0"/>
              <a:t>’ </a:t>
            </a:r>
            <a:r>
              <a:rPr lang="tr-TR" sz="1800" b="1" dirty="0" err="1"/>
              <a:t>visa</a:t>
            </a:r>
            <a:r>
              <a:rPr lang="tr-TR" sz="1800" b="1" dirty="0"/>
              <a:t> </a:t>
            </a:r>
            <a:r>
              <a:rPr lang="tr-TR" sz="1800" b="1" dirty="0" err="1"/>
              <a:t>problems</a:t>
            </a:r>
            <a:r>
              <a:rPr lang="tr-TR" sz="1800" b="1" dirty="0"/>
              <a:t> </a:t>
            </a:r>
            <a:r>
              <a:rPr lang="tr-TR" sz="1800" b="1" dirty="0" err="1"/>
              <a:t>and</a:t>
            </a:r>
            <a:r>
              <a:rPr lang="tr-TR" sz="1800" b="1" dirty="0"/>
              <a:t> </a:t>
            </a:r>
            <a:r>
              <a:rPr lang="tr-TR" sz="1800" b="1" dirty="0" err="1"/>
              <a:t>last</a:t>
            </a:r>
            <a:r>
              <a:rPr lang="tr-TR" sz="1800" b="1" dirty="0"/>
              <a:t> </a:t>
            </a:r>
            <a:r>
              <a:rPr lang="tr-TR" sz="1800" b="1" dirty="0" err="1"/>
              <a:t>minute</a:t>
            </a:r>
            <a:r>
              <a:rPr lang="tr-TR" sz="1800" b="1" dirty="0"/>
              <a:t> </a:t>
            </a:r>
            <a:r>
              <a:rPr lang="tr-TR" sz="1800" b="1" dirty="0" err="1"/>
              <a:t>cancellations</a:t>
            </a: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b="1" dirty="0" err="1"/>
              <a:t>Some</a:t>
            </a:r>
            <a:r>
              <a:rPr lang="tr-TR" sz="1800" b="1" dirty="0"/>
              <a:t> of </a:t>
            </a:r>
            <a:r>
              <a:rPr lang="tr-TR" sz="1800" b="1" dirty="0" err="1"/>
              <a:t>our</a:t>
            </a:r>
            <a:r>
              <a:rPr lang="tr-TR" sz="1800" b="1" dirty="0"/>
              <a:t> partner </a:t>
            </a:r>
            <a:r>
              <a:rPr lang="tr-TR" sz="1800" b="1" dirty="0" err="1"/>
              <a:t>universities</a:t>
            </a:r>
            <a:r>
              <a:rPr lang="tr-TR" sz="1800" b="1" dirty="0"/>
              <a:t> ask </a:t>
            </a:r>
            <a:r>
              <a:rPr lang="tr-TR" sz="1800" b="1" dirty="0" err="1"/>
              <a:t>for</a:t>
            </a:r>
            <a:r>
              <a:rPr lang="tr-TR" sz="1800" b="1" dirty="0"/>
              <a:t> </a:t>
            </a:r>
            <a:r>
              <a:rPr lang="tr-TR" sz="1800" b="1" dirty="0" err="1"/>
              <a:t>national</a:t>
            </a:r>
            <a:r>
              <a:rPr lang="tr-TR" sz="1800" b="1" dirty="0"/>
              <a:t> </a:t>
            </a:r>
            <a:r>
              <a:rPr lang="tr-TR" sz="1800" b="1" dirty="0" err="1"/>
              <a:t>language</a:t>
            </a:r>
            <a:r>
              <a:rPr lang="tr-TR" sz="1800" b="1" dirty="0"/>
              <a:t> </a:t>
            </a:r>
            <a:r>
              <a:rPr lang="tr-TR" sz="1800" b="1" dirty="0" err="1"/>
              <a:t>and</a:t>
            </a:r>
            <a:r>
              <a:rPr lang="tr-TR" sz="1800" b="1" dirty="0"/>
              <a:t> </a:t>
            </a:r>
            <a:r>
              <a:rPr lang="tr-TR" sz="1800" b="1" dirty="0" err="1"/>
              <a:t>they</a:t>
            </a:r>
            <a:r>
              <a:rPr lang="tr-TR" sz="1800" b="1" dirty="0"/>
              <a:t> do not </a:t>
            </a:r>
            <a:r>
              <a:rPr lang="tr-TR" sz="1800" b="1" dirty="0" err="1"/>
              <a:t>open</a:t>
            </a:r>
            <a:r>
              <a:rPr lang="tr-TR" sz="1800" b="1" dirty="0"/>
              <a:t> English </a:t>
            </a:r>
            <a:r>
              <a:rPr lang="tr-TR" sz="1800" b="1" dirty="0" err="1"/>
              <a:t>courses</a:t>
            </a: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b="1" dirty="0" err="1"/>
              <a:t>Agreement</a:t>
            </a:r>
            <a:r>
              <a:rPr lang="tr-TR" sz="1800" b="1" dirty="0"/>
              <a:t> </a:t>
            </a:r>
            <a:r>
              <a:rPr lang="tr-TR" sz="1800" b="1" dirty="0" err="1"/>
              <a:t>numbers</a:t>
            </a:r>
            <a:r>
              <a:rPr lang="tr-TR" sz="1800" b="1" dirty="0"/>
              <a:t> </a:t>
            </a:r>
            <a:r>
              <a:rPr lang="tr-TR" sz="1800" b="1" dirty="0" err="1"/>
              <a:t>for</a:t>
            </a:r>
            <a:r>
              <a:rPr lang="tr-TR" sz="1800" b="1" dirty="0"/>
              <a:t> </a:t>
            </a:r>
            <a:r>
              <a:rPr lang="tr-TR" sz="1800" b="1" dirty="0" err="1"/>
              <a:t>some</a:t>
            </a:r>
            <a:r>
              <a:rPr lang="tr-TR" sz="1800" b="1" dirty="0"/>
              <a:t> </a:t>
            </a:r>
            <a:r>
              <a:rPr lang="tr-TR" sz="1800" b="1" dirty="0" err="1"/>
              <a:t>departments</a:t>
            </a: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b="1" dirty="0" err="1"/>
              <a:t>Some</a:t>
            </a:r>
            <a:r>
              <a:rPr lang="tr-TR" sz="1800" b="1" dirty="0"/>
              <a:t> of </a:t>
            </a:r>
            <a:r>
              <a:rPr lang="tr-TR" sz="1800" b="1" dirty="0" err="1"/>
              <a:t>our</a:t>
            </a:r>
            <a:r>
              <a:rPr lang="tr-TR" sz="1800" b="1" dirty="0"/>
              <a:t> </a:t>
            </a:r>
            <a:r>
              <a:rPr lang="tr-TR" sz="1800" b="1" dirty="0" err="1"/>
              <a:t>partners</a:t>
            </a:r>
            <a:r>
              <a:rPr lang="tr-TR" sz="1800" b="1" dirty="0"/>
              <a:t> do not </a:t>
            </a:r>
            <a:r>
              <a:rPr lang="tr-TR" sz="1800" b="1" dirty="0" err="1"/>
              <a:t>extend</a:t>
            </a:r>
            <a:r>
              <a:rPr lang="tr-TR" sz="1800" b="1" dirty="0"/>
              <a:t> </a:t>
            </a:r>
            <a:r>
              <a:rPr lang="tr-TR" sz="1800" b="1" dirty="0" err="1"/>
              <a:t>agreements</a:t>
            </a: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b="1" dirty="0" err="1"/>
              <a:t>Difficulty</a:t>
            </a:r>
            <a:r>
              <a:rPr lang="tr-TR" sz="1800" b="1" dirty="0"/>
              <a:t> </a:t>
            </a:r>
            <a:r>
              <a:rPr lang="tr-TR" sz="1800" b="1" dirty="0" err="1"/>
              <a:t>to</a:t>
            </a:r>
            <a:r>
              <a:rPr lang="tr-TR" sz="1800" b="1" dirty="0"/>
              <a:t> </a:t>
            </a:r>
            <a:r>
              <a:rPr lang="tr-TR" sz="1800" b="1" dirty="0" err="1"/>
              <a:t>find</a:t>
            </a:r>
            <a:r>
              <a:rPr lang="tr-TR" sz="1800" b="1" dirty="0"/>
              <a:t> </a:t>
            </a:r>
            <a:r>
              <a:rPr lang="tr-TR" sz="1800" b="1" dirty="0" err="1"/>
              <a:t>internship</a:t>
            </a:r>
            <a:r>
              <a:rPr lang="tr-TR" sz="1800" b="1" dirty="0"/>
              <a:t> </a:t>
            </a:r>
            <a:r>
              <a:rPr lang="tr-TR" sz="1800" b="1" dirty="0" err="1"/>
              <a:t>places</a:t>
            </a:r>
            <a:r>
              <a:rPr lang="tr-TR" sz="1800" b="1" dirty="0"/>
              <a:t> (2019 is </a:t>
            </a:r>
            <a:r>
              <a:rPr lang="tr-TR" sz="1800" b="1" dirty="0" err="1"/>
              <a:t>the</a:t>
            </a:r>
            <a:r>
              <a:rPr lang="tr-TR" sz="1800" b="1" dirty="0"/>
              <a:t> </a:t>
            </a:r>
            <a:r>
              <a:rPr lang="tr-TR" sz="1800" b="1" dirty="0" err="1"/>
              <a:t>best</a:t>
            </a:r>
            <a:r>
              <a:rPr lang="tr-TR" sz="1800" b="1" dirty="0"/>
              <a:t>)</a:t>
            </a:r>
          </a:p>
          <a:p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b="1" dirty="0" err="1"/>
              <a:t>For</a:t>
            </a:r>
            <a:r>
              <a:rPr lang="tr-TR" sz="1800" b="1" dirty="0"/>
              <a:t> </a:t>
            </a:r>
            <a:r>
              <a:rPr lang="tr-TR" sz="1800" b="1" dirty="0" err="1"/>
              <a:t>staff</a:t>
            </a:r>
            <a:r>
              <a:rPr lang="tr-TR" sz="1800" b="1" dirty="0"/>
              <a:t> </a:t>
            </a:r>
            <a:r>
              <a:rPr lang="tr-TR" sz="1800" b="1" dirty="0" err="1"/>
              <a:t>mobility</a:t>
            </a:r>
            <a:r>
              <a:rPr lang="tr-TR" sz="1800" b="1" dirty="0"/>
              <a:t>, </a:t>
            </a:r>
            <a:r>
              <a:rPr lang="tr-TR" sz="1800" b="1" dirty="0" err="1"/>
              <a:t>the</a:t>
            </a:r>
            <a:r>
              <a:rPr lang="tr-TR" sz="1800" b="1" dirty="0"/>
              <a:t> </a:t>
            </a:r>
            <a:r>
              <a:rPr lang="tr-TR" sz="1800" b="1" dirty="0" err="1"/>
              <a:t>same</a:t>
            </a:r>
            <a:r>
              <a:rPr lang="tr-TR" sz="1800" b="1" dirty="0"/>
              <a:t> </a:t>
            </a:r>
            <a:r>
              <a:rPr lang="tr-TR" sz="1800" b="1" dirty="0" err="1"/>
              <a:t>applications</a:t>
            </a: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b="1" dirty="0" err="1"/>
              <a:t>For</a:t>
            </a:r>
            <a:r>
              <a:rPr lang="tr-TR" sz="1800" b="1" dirty="0"/>
              <a:t> </a:t>
            </a:r>
            <a:r>
              <a:rPr lang="tr-TR" sz="1800" b="1" dirty="0" err="1"/>
              <a:t>exchange</a:t>
            </a:r>
            <a:r>
              <a:rPr lang="tr-TR" sz="1800" b="1" dirty="0"/>
              <a:t>, </a:t>
            </a:r>
            <a:r>
              <a:rPr lang="tr-TR" sz="1800" b="1" dirty="0" err="1"/>
              <a:t>the</a:t>
            </a:r>
            <a:r>
              <a:rPr lang="tr-TR" sz="1800" b="1" dirty="0"/>
              <a:t> </a:t>
            </a:r>
            <a:r>
              <a:rPr lang="tr-TR" sz="1800" b="1" dirty="0" err="1"/>
              <a:t>students</a:t>
            </a:r>
            <a:r>
              <a:rPr lang="tr-TR" sz="1800" b="1" dirty="0"/>
              <a:t> </a:t>
            </a:r>
            <a:r>
              <a:rPr lang="tr-TR" sz="1800" b="1" dirty="0" err="1"/>
              <a:t>are</a:t>
            </a:r>
            <a:r>
              <a:rPr lang="tr-TR" sz="1800" b="1" dirty="0"/>
              <a:t> not </a:t>
            </a:r>
            <a:r>
              <a:rPr lang="tr-TR" sz="1800" b="1" dirty="0" err="1"/>
              <a:t>interested</a:t>
            </a:r>
            <a:r>
              <a:rPr lang="tr-TR" sz="1800" b="1" dirty="0"/>
              <a:t> since it is </a:t>
            </a:r>
            <a:r>
              <a:rPr lang="tr-TR" sz="1800" b="1" dirty="0" err="1"/>
              <a:t>without</a:t>
            </a:r>
            <a:r>
              <a:rPr lang="tr-TR" sz="1800" b="1" dirty="0"/>
              <a:t> </a:t>
            </a:r>
            <a:r>
              <a:rPr lang="tr-TR" sz="1800" b="1" dirty="0" err="1"/>
              <a:t>grant</a:t>
            </a:r>
            <a:endParaRPr lang="tr-TR" sz="1800" b="1" dirty="0"/>
          </a:p>
          <a:p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b="1" dirty="0" err="1"/>
              <a:t>The</a:t>
            </a:r>
            <a:r>
              <a:rPr lang="tr-TR" sz="1800" b="1" dirty="0"/>
              <a:t> </a:t>
            </a:r>
            <a:r>
              <a:rPr lang="tr-TR" sz="1800" b="1" dirty="0" err="1"/>
              <a:t>number</a:t>
            </a:r>
            <a:r>
              <a:rPr lang="tr-TR" sz="1800" b="1" dirty="0"/>
              <a:t> of </a:t>
            </a:r>
            <a:r>
              <a:rPr lang="tr-TR" sz="1800" b="1" dirty="0" err="1"/>
              <a:t>students</a:t>
            </a:r>
            <a:r>
              <a:rPr lang="tr-TR" sz="1800" b="1" dirty="0"/>
              <a:t> </a:t>
            </a:r>
            <a:r>
              <a:rPr lang="tr-TR" sz="1800" b="1" dirty="0" err="1"/>
              <a:t>attending</a:t>
            </a:r>
            <a:r>
              <a:rPr lang="tr-TR" sz="1800" b="1" dirty="0"/>
              <a:t> </a:t>
            </a:r>
            <a:r>
              <a:rPr lang="tr-TR" sz="1800" b="1" dirty="0" err="1"/>
              <a:t>Info</a:t>
            </a:r>
            <a:r>
              <a:rPr lang="tr-TR" sz="1800" b="1" dirty="0"/>
              <a:t> </a:t>
            </a:r>
            <a:r>
              <a:rPr lang="tr-TR" sz="1800" b="1" dirty="0" err="1"/>
              <a:t>Days</a:t>
            </a:r>
            <a:r>
              <a:rPr lang="tr-TR" sz="1800" b="1" dirty="0"/>
              <a:t> is not </a:t>
            </a:r>
            <a:r>
              <a:rPr lang="tr-TR" sz="1800" b="1" dirty="0" err="1"/>
              <a:t>enough</a:t>
            </a:r>
            <a:endParaRPr lang="tr-TR" sz="1800" b="1" dirty="0"/>
          </a:p>
          <a:p>
            <a:endParaRPr lang="tr-TR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b="1" dirty="0" err="1"/>
              <a:t>Erasmus</a:t>
            </a:r>
            <a:r>
              <a:rPr lang="tr-TR" sz="1800" b="1" dirty="0"/>
              <a:t> </a:t>
            </a:r>
            <a:r>
              <a:rPr lang="tr-TR" sz="1800" b="1" dirty="0" err="1"/>
              <a:t>Proficiency</a:t>
            </a:r>
            <a:r>
              <a:rPr lang="tr-TR" sz="1800" b="1" dirty="0"/>
              <a:t> </a:t>
            </a:r>
            <a:r>
              <a:rPr lang="tr-TR" sz="1800" b="1" dirty="0" err="1"/>
              <a:t>exam</a:t>
            </a:r>
            <a:r>
              <a:rPr lang="tr-TR" sz="1800" b="1" dirty="0"/>
              <a:t> is </a:t>
            </a:r>
            <a:r>
              <a:rPr lang="tr-TR" sz="1800" b="1" dirty="0" err="1"/>
              <a:t>very</a:t>
            </a:r>
            <a:r>
              <a:rPr lang="tr-TR" sz="1800" b="1" dirty="0"/>
              <a:t> hard</a:t>
            </a:r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5204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385197" y="21570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Solutions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1203900"/>
            <a:ext cx="1252308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We should do new agreements by using departments’ network</a:t>
            </a:r>
          </a:p>
          <a:p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Academics may help students to find internship places 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We may organize workshops about Exchange opportunities.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We may visit our Alumni’s companies and ask for the internship opportunities.</a:t>
            </a:r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We may invite people in charge from foreign companies. </a:t>
            </a:r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We may change minimum passing score of English exam for EXCHANGE mobility.</a:t>
            </a:r>
          </a:p>
          <a:p>
            <a:r>
              <a:rPr lang="en-US" sz="1800" b="1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We should increase the number of incoming students and staff by promoting our university among partner University students 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For promotion, departments may organize workshops and staff weeks and we may invite staff from partners.</a:t>
            </a:r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By using exchange partners, departments may write KA107 projects</a:t>
            </a:r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293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7382</TotalTime>
  <Words>791</Words>
  <Application>Microsoft Macintosh PowerPoint</Application>
  <PresentationFormat>Geniş ekran</PresentationFormat>
  <Paragraphs>485</Paragraphs>
  <Slides>20</Slides>
  <Notes>18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Calibri</vt:lpstr>
      <vt:lpstr>Arial</vt:lpstr>
      <vt:lpstr>Wingdings</vt:lpstr>
      <vt:lpstr>Courier New</vt:lpstr>
      <vt:lpstr>Avenir Black Oblique</vt:lpstr>
      <vt:lpstr>Office Theme</vt:lpstr>
      <vt:lpstr>PowerPoint Sunusu</vt:lpstr>
      <vt:lpstr>Agenda Items</vt:lpstr>
      <vt:lpstr>Outgoing Mobility Numbers 2015-2019</vt:lpstr>
      <vt:lpstr>Incoming Mobility Numbers 2015-2019 </vt:lpstr>
      <vt:lpstr>Erasmus@AGU 2015-2018</vt:lpstr>
      <vt:lpstr>PowerPoint Sunusu</vt:lpstr>
      <vt:lpstr>PowerPoint Sunusu</vt:lpstr>
      <vt:lpstr>Problems of mobilities </vt:lpstr>
      <vt:lpstr>Solutions</vt:lpstr>
      <vt:lpstr>Student Mobility Process 2020</vt:lpstr>
      <vt:lpstr>Erasmus@AGU 2019-2021</vt:lpstr>
      <vt:lpstr>Exchange@AGU Previous years</vt:lpstr>
      <vt:lpstr>Staff Mobilty@AGU</vt:lpstr>
      <vt:lpstr>Staff Mobilty@AGU 2018-2020</vt:lpstr>
      <vt:lpstr>New Applications</vt:lpstr>
      <vt:lpstr>New Applications</vt:lpstr>
      <vt:lpstr>Erasmus@AGU 2019-2021</vt:lpstr>
      <vt:lpstr>Erasmus@AGU 2019-2021</vt:lpstr>
      <vt:lpstr>What’s next?</vt:lpstr>
      <vt:lpstr>PowerPoint Sunusu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AGÜ Gençlik Fabrikası</dc:title>
  <cp:lastModifiedBy>Microsoft Office User</cp:lastModifiedBy>
  <cp:revision>142</cp:revision>
  <cp:lastPrinted>2018-11-11T10:58:19Z</cp:lastPrinted>
  <dcterms:modified xsi:type="dcterms:W3CDTF">2019-09-23T08:32:08Z</dcterms:modified>
</cp:coreProperties>
</file>